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3" r:id="rId2"/>
    <p:sldId id="304" r:id="rId3"/>
    <p:sldId id="309" r:id="rId4"/>
    <p:sldId id="279" r:id="rId5"/>
    <p:sldId id="290" r:id="rId6"/>
    <p:sldId id="291" r:id="rId7"/>
    <p:sldId id="292" r:id="rId8"/>
    <p:sldId id="293" r:id="rId9"/>
    <p:sldId id="294" r:id="rId10"/>
    <p:sldId id="295" r:id="rId11"/>
    <p:sldId id="311" r:id="rId12"/>
    <p:sldId id="285" r:id="rId13"/>
    <p:sldId id="312" r:id="rId14"/>
    <p:sldId id="286" r:id="rId15"/>
    <p:sldId id="287" r:id="rId16"/>
    <p:sldId id="298" r:id="rId17"/>
    <p:sldId id="301" r:id="rId18"/>
    <p:sldId id="302" r:id="rId19"/>
    <p:sldId id="314" r:id="rId20"/>
    <p:sldId id="288" r:id="rId21"/>
    <p:sldId id="289" r:id="rId22"/>
    <p:sldId id="305" r:id="rId23"/>
    <p:sldId id="306" r:id="rId24"/>
    <p:sldId id="307" r:id="rId25"/>
    <p:sldId id="316" r:id="rId2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C0E7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35" cy="49625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955" y="0"/>
            <a:ext cx="2946135" cy="49625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090F79CA-43CE-45E8-9A62-F6B013D0DAA8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4" y="4715192"/>
            <a:ext cx="5437188" cy="4466274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800"/>
            <a:ext cx="2946135" cy="49625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955" y="9428800"/>
            <a:ext cx="2946135" cy="49625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61CAFA8B-DEF8-4CA2-888B-EB050F911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15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78286B-B4EA-4531-BA06-11448942290A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182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2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3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6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9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2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3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2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01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0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18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1DC79-7BED-4E04-96D6-D79E0200B0E8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5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ev.dsd.go.th/~q7/index1.ph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6"/>
          <a:stretch/>
        </p:blipFill>
        <p:spPr bwMode="auto">
          <a:xfrm>
            <a:off x="0" y="2286001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76200" y="76199"/>
            <a:ext cx="8991600" cy="22098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ประชุมชี้แจง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กรอบการประเมินการปฏิบัติราชการของส่วน</a:t>
            </a:r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ราชการ</a:t>
            </a:r>
          </a:p>
          <a:p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ระดับ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หน่วยงานภายใน ประจำปีงบประมาณ พ.ศ. 2562</a:t>
            </a: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767993" y="3065816"/>
            <a:ext cx="7620000" cy="2936168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วงรี 6"/>
          <p:cNvSpPr/>
          <p:nvPr/>
        </p:nvSpPr>
        <p:spPr>
          <a:xfrm>
            <a:off x="767993" y="3065816"/>
            <a:ext cx="7620000" cy="293616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79512" y="3352800"/>
            <a:ext cx="8784976" cy="236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วรรณี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โกมลกวิน</a:t>
            </a:r>
          </a:p>
          <a:p>
            <a:pPr marL="0" indent="0" algn="ctr">
              <a:buNone/>
            </a:pPr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ผู้อำนวยการสำนักพัฒนามาตรฐานและทดสอบฝีมือแรงงาน</a:t>
            </a:r>
          </a:p>
          <a:p>
            <a:pPr marL="0" indent="0" algn="ctr">
              <a:buNone/>
            </a:pPr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 ธันวาคม </a:t>
            </a:r>
            <a:r>
              <a:rPr lang="th-TH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2561 </a:t>
            </a:r>
            <a:endParaRPr lang="th-TH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ณ </a:t>
            </a:r>
            <a:r>
              <a:rPr lang="th-TH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โรงแรม </a:t>
            </a:r>
            <a:r>
              <a:rPr lang="th-TH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โกลเด้น</a:t>
            </a:r>
            <a:r>
              <a:rPr lang="th-TH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ทิว</a:t>
            </a:r>
            <a:r>
              <a:rPr lang="th-TH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ลิป</a:t>
            </a:r>
            <a:r>
              <a:rPr lang="th-TH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h-TH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ซอฟเฟ</a:t>
            </a:r>
            <a:r>
              <a:rPr lang="th-TH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อริน กรุงเทพฯ</a:t>
            </a:r>
          </a:p>
        </p:txBody>
      </p:sp>
    </p:spTree>
    <p:extLst>
      <p:ext uri="{BB962C8B-B14F-4D97-AF65-F5344CB8AC3E}">
        <p14:creationId xmlns:p14="http://schemas.microsoft.com/office/powerpoint/2010/main" val="12452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0" y="0"/>
            <a:ext cx="9144000" cy="121920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ตัวอย่างแบบความพึงพอใจการทดสอบมาตรฐานฝีมือแรงงาน(ต่อ)</a:t>
            </a:r>
            <a:endParaRPr lang="th-TH" sz="3200" b="1" dirty="0"/>
          </a:p>
        </p:txBody>
      </p:sp>
      <p:grpSp>
        <p:nvGrpSpPr>
          <p:cNvPr id="10" name="กลุ่ม 9"/>
          <p:cNvGrpSpPr/>
          <p:nvPr/>
        </p:nvGrpSpPr>
        <p:grpSpPr>
          <a:xfrm>
            <a:off x="560281" y="1600200"/>
            <a:ext cx="8126518" cy="4876800"/>
            <a:chOff x="560281" y="1600200"/>
            <a:chExt cx="8126518" cy="487680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560281" y="1600200"/>
              <a:ext cx="8126518" cy="4876800"/>
              <a:chOff x="560281" y="1600200"/>
              <a:chExt cx="8126518" cy="4876800"/>
            </a:xfrm>
          </p:grpSpPr>
          <p:pic>
            <p:nvPicPr>
              <p:cNvPr id="6" name="รูปภาพ 5"/>
              <p:cNvPicPr/>
              <p:nvPr/>
            </p:nvPicPr>
            <p:blipFill rotWithShape="1">
              <a:blip r:embed="rId2"/>
              <a:srcRect t="13772" r="45071" b="6242"/>
              <a:stretch/>
            </p:blipFill>
            <p:spPr bwMode="auto">
              <a:xfrm>
                <a:off x="560281" y="1600200"/>
                <a:ext cx="8126518" cy="4876800"/>
              </a:xfrm>
              <a:prstGeom prst="rect">
                <a:avLst/>
              </a:prstGeom>
              <a:ln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pic>
          <p:sp>
            <p:nvSpPr>
              <p:cNvPr id="2" name="สี่เหลี่ยมผืนผ้า 1"/>
              <p:cNvSpPr/>
              <p:nvPr/>
            </p:nvSpPr>
            <p:spPr>
              <a:xfrm>
                <a:off x="2269066" y="1600200"/>
                <a:ext cx="1676400" cy="228600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5" name="สี่เหลี่ยมผืนผ้า 4"/>
            <p:cNvSpPr/>
            <p:nvPr/>
          </p:nvSpPr>
          <p:spPr>
            <a:xfrm>
              <a:off x="4623540" y="1828800"/>
              <a:ext cx="132006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7391400" y="2514600"/>
              <a:ext cx="1295398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6553199" y="3124200"/>
              <a:ext cx="1333499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2895600" y="3809572"/>
              <a:ext cx="13716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8864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990600"/>
            <a:ext cx="915035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3"/>
          <p:cNvSpPr/>
          <p:nvPr/>
        </p:nvSpPr>
        <p:spPr bwMode="gray">
          <a:xfrm>
            <a:off x="762000" y="22860"/>
            <a:ext cx="8282940" cy="9144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/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ตัวชี้วัด 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5.3 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: ความสำเร็จของการดำเนินการจัดตั้งศูนย์ทดสอบมาตรฐานฝีมือ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แรงงาน  </a:t>
            </a:r>
          </a:p>
          <a:p>
            <a:pPr fontAlgn="base"/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 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                 แห่งชาติ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ที่ได้รับอนุญาต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76200" y="98151"/>
            <a:ext cx="525780" cy="553998"/>
            <a:chOff x="83820" y="1720334"/>
            <a:chExt cx="525780" cy="553998"/>
          </a:xfrm>
        </p:grpSpPr>
        <p:sp>
          <p:nvSpPr>
            <p:cNvPr id="13" name="เครื่องหมายบั้ง 12"/>
            <p:cNvSpPr/>
            <p:nvPr/>
          </p:nvSpPr>
          <p:spPr>
            <a:xfrm>
              <a:off x="83820" y="1720334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เครื่องหมายบั้ง 14"/>
            <p:cNvSpPr/>
            <p:nvPr/>
          </p:nvSpPr>
          <p:spPr>
            <a:xfrm>
              <a:off x="228600" y="19050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3" name="Rounded Rectangle 3"/>
          <p:cNvSpPr/>
          <p:nvPr/>
        </p:nvSpPr>
        <p:spPr bwMode="gray">
          <a:xfrm>
            <a:off x="266700" y="1066800"/>
            <a:ext cx="8610600" cy="21336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600"/>
              </a:spcAft>
            </a:pPr>
            <a:r>
              <a:rPr lang="th-TH" sz="2400" b="1" u="sng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เงื่อนไขในการดำเนินงาน</a:t>
            </a:r>
          </a:p>
          <a:p>
            <a:pPr marL="228600" lvl="0" indent="-228600">
              <a:buAutoNum type="arabicPeriod"/>
              <a:defRPr/>
            </a:pPr>
            <a:endParaRPr lang="th-TH" sz="1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/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ศูนย์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ทดสอบที่ได้รับ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อนุญาตซึ่งมีการจัดตั้ง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แล้ว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และมีการจัดตั้ง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ใหม่ในปีงบประมาณ 2562 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 </a:t>
            </a:r>
          </a:p>
          <a:p>
            <a:pPr fontAlgn="base"/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แล้วมี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การ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ดำเนินงานทดสอบ</a:t>
            </a:r>
            <a:r>
              <a:rPr lang="th-TH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มาตรฐานฝีมือ</a:t>
            </a:r>
            <a:r>
              <a:rPr lang="th-TH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แรงงานแห่งชาติ ให้บันทึกข้อมูลลงระบบ </a:t>
            </a:r>
            <a:r>
              <a:rPr lang="en-US" sz="24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Data </a:t>
            </a:r>
            <a:r>
              <a:rPr lang="en-US" sz="24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Center</a:t>
            </a:r>
            <a:endParaRPr lang="th-TH" sz="2400" b="1" kern="0" dirty="0" smtClean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930140" y="4602480"/>
            <a:ext cx="4000500" cy="1722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600" b="1" dirty="0" smtClean="0">
                <a:latin typeface="Angsana New" pitchFamily="18" charset="-34"/>
                <a:cs typeface="+mj-cs"/>
              </a:rPr>
              <a:t>1. บันทึก</a:t>
            </a:r>
            <a:r>
              <a:rPr lang="th-TH" sz="1600" b="1" dirty="0">
                <a:latin typeface="Angsana New" pitchFamily="18" charset="-34"/>
                <a:cs typeface="+mj-cs"/>
              </a:rPr>
              <a:t>ข้อมูลศูนย์ทดอบฯที่ได้รับอนุญาตในระบบ </a:t>
            </a:r>
            <a:r>
              <a:rPr lang="en-US" sz="1600" b="1" dirty="0">
                <a:latin typeface="Angsana New" pitchFamily="18" charset="-34"/>
                <a:cs typeface="+mj-cs"/>
              </a:rPr>
              <a:t>Data Center  </a:t>
            </a:r>
          </a:p>
          <a:p>
            <a:r>
              <a:rPr lang="th-TH" sz="1600" b="1" dirty="0" smtClean="0">
                <a:latin typeface="Angsana New" pitchFamily="18" charset="-34"/>
                <a:cs typeface="+mj-cs"/>
              </a:rPr>
              <a:t>2. บันทึก</a:t>
            </a:r>
            <a:r>
              <a:rPr lang="th-TH" sz="1600" b="1" dirty="0">
                <a:latin typeface="Angsana New" pitchFamily="18" charset="-34"/>
                <a:cs typeface="+mj-cs"/>
              </a:rPr>
              <a:t>ข้อมูลการทดสอบมาตรฐานฝีมือแรงงานของศูนย์ทดสอบที่ได้รับอนุญาตที่จัดตั้งแล้วและจัดตั้งใหม่ในปีงบประมาณ 2562 </a:t>
            </a:r>
            <a:r>
              <a:rPr lang="th-TH" sz="1600" b="1" dirty="0" smtClean="0">
                <a:latin typeface="Angsana New" pitchFamily="18" charset="-34"/>
                <a:cs typeface="+mj-cs"/>
              </a:rPr>
              <a:t/>
            </a:r>
            <a:br>
              <a:rPr lang="th-TH" sz="1600" b="1" dirty="0" smtClean="0">
                <a:latin typeface="Angsana New" pitchFamily="18" charset="-34"/>
                <a:cs typeface="+mj-cs"/>
              </a:rPr>
            </a:br>
            <a:r>
              <a:rPr lang="th-TH" sz="1600" b="1" dirty="0" smtClean="0">
                <a:latin typeface="Angsana New" pitchFamily="18" charset="-34"/>
                <a:cs typeface="+mj-cs"/>
              </a:rPr>
              <a:t>ที่</a:t>
            </a:r>
            <a:r>
              <a:rPr lang="th-TH" sz="1600" b="1" dirty="0">
                <a:latin typeface="Angsana New" pitchFamily="18" charset="-34"/>
                <a:cs typeface="+mj-cs"/>
              </a:rPr>
              <a:t>มีการดำเนินการทดสอบมาตรฐานฝีมือ</a:t>
            </a:r>
            <a:r>
              <a:rPr lang="th-TH" sz="1600" b="1" dirty="0" smtClean="0">
                <a:latin typeface="Angsana New" pitchFamily="18" charset="-34"/>
                <a:cs typeface="+mj-cs"/>
              </a:rPr>
              <a:t>แรงงานลงระบบ </a:t>
            </a:r>
            <a:r>
              <a:rPr lang="en-US" sz="1600" b="1" dirty="0">
                <a:latin typeface="Angsana New" pitchFamily="18" charset="-34"/>
                <a:cs typeface="+mj-cs"/>
              </a:rPr>
              <a:t>Data Center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74320" y="4572000"/>
            <a:ext cx="4160520" cy="1752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dirty="0" smtClean="0">
                <a:cs typeface="+mj-cs"/>
              </a:rPr>
              <a:t>1. เอกสาร</a:t>
            </a:r>
            <a:r>
              <a:rPr lang="th-TH" sz="2000" dirty="0">
                <a:cs typeface="+mj-cs"/>
              </a:rPr>
              <a:t>หรือภาพประกอบที่เกี่ยวกับการประชุม</a:t>
            </a:r>
            <a:r>
              <a:rPr lang="th-TH" sz="2000" dirty="0" smtClean="0">
                <a:cs typeface="+mj-cs"/>
              </a:rPr>
              <a:t>ชี้แจง</a:t>
            </a:r>
          </a:p>
          <a:p>
            <a:r>
              <a:rPr lang="th-TH" sz="2000" dirty="0" smtClean="0">
                <a:cs typeface="+mj-cs"/>
              </a:rPr>
              <a:t>    หรือ</a:t>
            </a:r>
            <a:r>
              <a:rPr lang="th-TH" sz="2000" dirty="0">
                <a:cs typeface="+mj-cs"/>
              </a:rPr>
              <a:t>สัมมนา</a:t>
            </a:r>
          </a:p>
          <a:p>
            <a:r>
              <a:rPr lang="th-TH" sz="2000" dirty="0" smtClean="0">
                <a:cs typeface="+mj-cs"/>
              </a:rPr>
              <a:t>2. รายชื่อ</a:t>
            </a:r>
            <a:r>
              <a:rPr lang="th-TH" sz="2000" dirty="0">
                <a:cs typeface="+mj-cs"/>
              </a:rPr>
              <a:t>ผู้เข้าร่วมประชุมชี้แจงหรือสัมมนา </a:t>
            </a:r>
          </a:p>
          <a:p>
            <a:r>
              <a:rPr lang="th-TH" sz="2000" dirty="0" smtClean="0">
                <a:cs typeface="+mj-cs"/>
              </a:rPr>
              <a:t>3. ข่าว</a:t>
            </a:r>
            <a:r>
              <a:rPr lang="th-TH" sz="2000" dirty="0">
                <a:cs typeface="+mj-cs"/>
              </a:rPr>
              <a:t>ประชาสัมพันธ์</a:t>
            </a:r>
          </a:p>
        </p:txBody>
      </p:sp>
      <p:sp>
        <p:nvSpPr>
          <p:cNvPr id="10" name="แผนผังลําดับงาน: กระบวนการที่กำหนดไว้ล่วงหน้า 9"/>
          <p:cNvSpPr/>
          <p:nvPr/>
        </p:nvSpPr>
        <p:spPr>
          <a:xfrm>
            <a:off x="4777740" y="3657600"/>
            <a:ext cx="42672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ครึ่งปี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หลัง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แผนผังลําดับงาน: กระบวนการที่กำหนดไว้ล่วงหน้า 10"/>
          <p:cNvSpPr/>
          <p:nvPr/>
        </p:nvSpPr>
        <p:spPr>
          <a:xfrm>
            <a:off x="167640" y="3657600"/>
            <a:ext cx="43053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ครึ่งปี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แรก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72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9004" y="142877"/>
            <a:ext cx="1000106" cy="10001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413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ตัวชี้วัด องค์ประกอบที่ 5  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(สถาบันพัฒนาฝีมือแรงงาน/สำนักงานพัฒนาฝีมือแรงงาน</a:t>
            </a:r>
            <a:r>
              <a:rPr lang="en-US" sz="1000" b="1" dirty="0" smtClean="0">
                <a:latin typeface="Tahoma" pitchFamily="34" charset="0"/>
                <a:cs typeface="Tahoma" pitchFamily="34" charset="0"/>
              </a:rPr>
              <a:t> 77 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แห่ง)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5496" y="642918"/>
            <a:ext cx="8064896" cy="71438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5.3 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ความสำเร็จของการดำเนินการจัดตั้งศูนย์ทดสอบมาตรฐานฝีมือแรงงานแห่งชาติที่ได้รับอนุญาต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3" y="1357298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524740"/>
              </p:ext>
            </p:extLst>
          </p:nvPr>
        </p:nvGraphicFramePr>
        <p:xfrm>
          <a:off x="142844" y="1643050"/>
          <a:ext cx="8772556" cy="2547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2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4795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ความสำเร็จของของการดำเนินการการจัดตั้งศูนย์ทดสอบมาตรฐานฝีมือแรงงานแห่งชาติ</a:t>
                      </a:r>
                      <a:endParaRPr lang="en-US" sz="1000" b="0" u="sng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พิจารณาจากการจัดตังศูนย์พัฒนาฝีมือแรงงาน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สาขาใหม่ หรือเพิ่มระดับ จำนวนอย่างน้อย 1 สาขาหรือ 1 ระดับ ของ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สถาบันพัฒนาฝีมือแรงงาน/สำนักงานพัฒนาฝีมือแรงงานแรงงาน 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ในระหว่างวันที่ 1 ตค. 2561 – 31 มีนาคม 2562 และรอบที่ 2 ระหว่างเดือน 1 เมษายน – 30 กันยายน 2562 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 ศูนย์ทดสอบมาตรฐานฝีมือแรงงานแห่งชาติที่ได้รับอนุญาตบันทึกข้อมูลลงในระบบ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Data Center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และบันทึกการทดสอบมาตรฐานฝีมือแรงงานทั้งที่จัดตั้งแล้ว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และจัดตั้งในปีงบประมาณ 2562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เอกสารในการพิจารณา ครึ่งปีแรก   1. เอกสารที่เกี่ยวกับการประชุมชี้แจงหรือสัมมนา 2. รายชื่อผู้เข้าร่วมประชุมชี้แจงหรือสัมมนา 3. รูปภาพประกอบการประชุมชี้แจง 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หรือสัมมนาหรือข่าวประชาสัมพันธ์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ครึ่งปีหลัง  1. การบันทึกข้อมูลศูนย์ทดอบฯที่ได้รับอนุญาตในระบบ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 Center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2.การบันทึกข้อมูลการทดสอบมาตรฐานฝีมือแรงงาน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ของศูนย์ทดสอบที่ได้รับอนุญาตที่จัดตั้งแล้วและจัดตั้งใหม่ในปีงบประมาณ 2562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ที่มีการดำเนินการทดสอบมาตรฐานฝีมือ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แรงงานในระบบ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 Center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 ผู้รับผิดชอบ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นางอุษา  ศิริสนธิวรรธน  นายธงชัย  จิตต์หาญ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2245-4837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105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0" y="4267200"/>
            <a:ext cx="84249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124398" y="4456269"/>
            <a:ext cx="7943402" cy="285752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275019"/>
              </p:ext>
            </p:extLst>
          </p:nvPr>
        </p:nvGraphicFramePr>
        <p:xfrm>
          <a:off x="60956" y="4848700"/>
          <a:ext cx="9006844" cy="19331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97991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351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รือภาพประกอบที่เกี่ยวข้องกับการประชุมชี้แจง/สัมมนา/แนะนำหน่วยงานภาครัฐและภาคเอกชนที่ขอจัดตั้งเป็นศูนย์ทดสอบมาตรฐานฝีมือแรงงานแห่งชาติที่ได้รับ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อนุญาต</a:t>
                      </a:r>
                      <a:endParaRPr lang="en-US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บันทึกข้อมูลศูนย์ทดสอบที่ได้รับอนุญาตในระบบ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Data Center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บันทึกข้อมูลผู้ผ่านการทดสอบมาตรฐานฝีมือแรงงานแห่งชาติของแต่ละศูนย์ทดสอบฯ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ที่ได้รับอนุญาตที่มีการดำเนินการทดสอบมาตรฐานฝีมือ                                 แรงงานในระบบ 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Data Center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30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3"/>
          <p:cNvSpPr/>
          <p:nvPr/>
        </p:nvSpPr>
        <p:spPr bwMode="gray">
          <a:xfrm>
            <a:off x="746760" y="15240"/>
            <a:ext cx="8374380" cy="8382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/>
            <a:r>
              <a:rPr lang="th-TH" sz="2400" b="1" kern="0" dirty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ตัวชี้วัด </a:t>
            </a:r>
            <a:r>
              <a:rPr lang="th-TH" sz="2400" b="1" kern="0" dirty="0" smtClean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5.4 </a:t>
            </a:r>
            <a:r>
              <a:rPr lang="en-US" sz="2400" b="1" kern="0" dirty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: </a:t>
            </a:r>
            <a:r>
              <a:rPr lang="th-TH" sz="2400" b="1" kern="0" dirty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ความสำเร็จของการดำเนินการขอรับเครื่องหมายมาตรฐานฝีมือ</a:t>
            </a:r>
            <a:r>
              <a:rPr lang="th-TH" sz="2400" b="1" kern="0" dirty="0" smtClean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แรงงาน</a:t>
            </a:r>
          </a:p>
          <a:p>
            <a:pPr fontAlgn="base"/>
            <a:r>
              <a:rPr lang="th-TH" sz="2400" b="1" kern="0" dirty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2400" b="1" kern="0" dirty="0" smtClean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                แห่งชาติของ</a:t>
            </a:r>
            <a:r>
              <a:rPr lang="th-TH" sz="2400" b="1" kern="0" dirty="0">
                <a:solidFill>
                  <a:schemeClr val="tx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สถานประกอบกิจการ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76200" y="152400"/>
            <a:ext cx="533400" cy="521732"/>
            <a:chOff x="76200" y="1752600"/>
            <a:chExt cx="533400" cy="521732"/>
          </a:xfrm>
        </p:grpSpPr>
        <p:sp>
          <p:nvSpPr>
            <p:cNvPr id="13" name="เครื่องหมายบั้ง 12"/>
            <p:cNvSpPr/>
            <p:nvPr/>
          </p:nvSpPr>
          <p:spPr>
            <a:xfrm>
              <a:off x="76200" y="17526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เครื่องหมายบั้ง 14"/>
            <p:cNvSpPr/>
            <p:nvPr/>
          </p:nvSpPr>
          <p:spPr>
            <a:xfrm>
              <a:off x="228600" y="19050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3" name="Rounded Rectangle 3"/>
          <p:cNvSpPr/>
          <p:nvPr/>
        </p:nvSpPr>
        <p:spPr bwMode="gray">
          <a:xfrm>
            <a:off x="167640" y="990600"/>
            <a:ext cx="8763000" cy="18288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600"/>
              </a:spcAft>
            </a:pPr>
            <a:r>
              <a:rPr lang="th-TH" sz="2400" b="1" u="sng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เงื่อนไขในการดำเนินงาน</a:t>
            </a:r>
          </a:p>
          <a:p>
            <a:pPr marL="228600" indent="-228600"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1. กรณี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หลักฐาน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ครบถ้วน ใช้ระยะเวลา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การพิจารณาขออนุมัติออกหนังสือรับรองเครื่องหมายมาตรฐานฝีมือแรงงานแห่งชาติ ไม่เกิน 15 วัน 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ใน</a:t>
            </a:r>
          </a:p>
          <a:p>
            <a:pPr marL="228600" indent="-228600"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2. 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ส่งเอกสารให้สำนักพัฒนามาตรฐานและทดสอบฝีมือแรงงานพิจารณาภายใน 30 สิงหาคม 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2562</a:t>
            </a:r>
          </a:p>
          <a:p>
            <a:pPr marL="228600" lvl="0" indent="-228600">
              <a:defRPr/>
            </a:pPr>
            <a:endParaRPr lang="th-TH" sz="9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>
              <a:spcAft>
                <a:spcPts val="600"/>
              </a:spcAft>
            </a:pPr>
            <a:endParaRPr lang="th-TH" sz="2400" b="1" kern="0" dirty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930140" y="3974624"/>
            <a:ext cx="4000500" cy="1722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lvl="0" indent="-228600">
              <a:defRPr/>
            </a:pP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หนังสือออกเครื่องหมายมาตรฐานฝีมือ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แรงงาน</a:t>
            </a:r>
          </a:p>
          <a:p>
            <a:pPr marL="228600" lvl="0" indent="-228600"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แห่งชาติ 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ปีงบประมาณ 2562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74320" y="3944144"/>
            <a:ext cx="4160520" cy="1752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lvl="0" indent="-228600">
              <a:buFontTx/>
              <a:buAutoNum type="arabicPeriod"/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เอกสาร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การประชุม </a:t>
            </a:r>
          </a:p>
          <a:p>
            <a:pPr marL="228600" lvl="0" indent="-228600">
              <a:buFontTx/>
              <a:buAutoNum type="arabicPeriod"/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รายชื่อ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ผู้เข้าร่วมประชุมหรือสัมมนา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ชี้แจง สถาน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ประกิจการหรือหน่วยงานภาครัฐ </a:t>
            </a:r>
          </a:p>
          <a:p>
            <a:pPr marL="228600" lvl="0" indent="-228600">
              <a:buFontTx/>
              <a:buAutoNum type="arabicPeriod"/>
              <a:defRPr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ภาพ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ประกอบการประชุม</a:t>
            </a:r>
          </a:p>
        </p:txBody>
      </p:sp>
      <p:sp>
        <p:nvSpPr>
          <p:cNvPr id="10" name="แผนผังลําดับงาน: กระบวนการที่กำหนดไว้ล่วงหน้า 9"/>
          <p:cNvSpPr/>
          <p:nvPr/>
        </p:nvSpPr>
        <p:spPr>
          <a:xfrm>
            <a:off x="4777740" y="3029744"/>
            <a:ext cx="42672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ครึ่งปี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หลัง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แผนผังลําดับงาน: กระบวนการที่กำหนดไว้ล่วงหน้า 10"/>
          <p:cNvSpPr/>
          <p:nvPr/>
        </p:nvSpPr>
        <p:spPr>
          <a:xfrm>
            <a:off x="167640" y="3029744"/>
            <a:ext cx="43053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ครึ่งปี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แรก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798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9004" y="142877"/>
            <a:ext cx="1000106" cy="10001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01025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kern="1400" dirty="0" smtClean="0">
                <a:latin typeface="Tahoma" pitchFamily="34" charset="0"/>
                <a:cs typeface="Tahoma" pitchFamily="34" charset="0"/>
              </a:rPr>
              <a:t>ตัวชี้วัด องค์ประกอบที่ 5 </a:t>
            </a:r>
            <a:r>
              <a:rPr lang="en-US" sz="1600" kern="1400" dirty="0" smtClean="0"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100" b="1" kern="1400" dirty="0" smtClean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77 แห่ง)</a:t>
            </a:r>
            <a:endParaRPr lang="th-TH" sz="1100" b="1" kern="1400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0" y="685800"/>
            <a:ext cx="7805221" cy="64294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5.4 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ความสำเร็จของการดำเนินการขอรับเครื่องหมายมาตรฐาน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ฝีมือแรงงานแห่งชาติ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ของสถานประกอบกิจการ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3" y="1357298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07124"/>
              </p:ext>
            </p:extLst>
          </p:nvPr>
        </p:nvGraphicFramePr>
        <p:xfrm>
          <a:off x="102004" y="1643051"/>
          <a:ext cx="8864684" cy="2243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46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657271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ความสำเร็จของของการดำเนินการขอรับเครื่องหมายมาตรฐานฝีมือแรงงานแห่งชาติของส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ถานประกอบกิจการ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เครื่องหมายมาตรฐานฝีมือแรงงานที่สถานประกอบกิจการขอรับจากสถาบันพัฒนาฝีมือแรงงาน/สำนักงานพัฒนาฝีมือแรงงานแรงงาน  ที่ขอรับเครื่องให้สำนักพัฒนามาตรฐานและทดสอบฝีมือแรงงาน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อย่างน้อย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แห่ง  รอบที่ 1 ในระหว่างวันที่ 1 ตค. 2561 – 31 มีนาคม 2562 และรอบที่ 2 ระหว่างเดือน 1 เมษายน – 30 กันยายน 2562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เงื่อนไข 1. ระยะเวลาการพิจารณาขออนุมัติออกหนังสือรับรองเครื่องหมายมาตรฐานฝีมือแรงงานแห่งชาติ ไม่เกิน 15 วัน ในกรณีหลักฐานครบถ้วน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2. ส่งเอกสารให้สำนักพัฒนามาตรฐานและทดสอบฝีมือแรงงานพิจารณาภายใน 30 สิงหาคม 2562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เอกสารในการพิจารณา  ครึ่งปีแรก 1. เอกสารการประชุม 2.รายชื่อผู้เข้าร่วมประชุมหรือสัมมนาชี้แจงสถานประกิจการหรือหน่วยงานภาครัฐ 3. ภาพประกอบการประชุม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ครึ่งปีหลัง 1. หนังสือออกเครื่องหมายมาตรฐานฝีมือแรงงานแห่งชาติ ปีงบประมาณ 2562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 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นางอุษา  ศิริสนธิวรรธน  นายธงชัย  จิตต์หาญ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2245-4837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5878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31969" y="4365319"/>
            <a:ext cx="84249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113523" y="4593919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520074"/>
              </p:ext>
            </p:extLst>
          </p:nvPr>
        </p:nvGraphicFramePr>
        <p:xfrm>
          <a:off x="157770" y="4964834"/>
          <a:ext cx="8904843" cy="1664565"/>
        </p:xfrm>
        <a:graphic>
          <a:graphicData uri="http://schemas.openxmlformats.org/drawingml/2006/table">
            <a:tbl>
              <a:tblPr firstRow="1"/>
              <a:tblGrid>
                <a:gridCol w="9647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167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968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81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744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744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744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744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4482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65364">
                <a:tc>
                  <a:txBody>
                    <a:bodyPr/>
                    <a:lstStyle/>
                    <a:p>
                      <a:pPr lvl="0" algn="thaiDist"/>
                      <a:endParaRPr lang="en-US" sz="9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ก.ย.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92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พิจารณาจากการประชุมชี้แจง/สัมมนา/แนะนำสถานประกอบกิจการ</a:t>
                      </a:r>
                      <a:endParaRPr lang="en-US" sz="9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นายทะเบียนออกหนังสือรับรองเครื่องหมายมาตรฐานฯ</a:t>
                      </a:r>
                      <a:endParaRPr lang="en-US" sz="9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(ส่งให้สำนักพัฒนามาตรฐานและทดสอบฝีมือแรงงานพิจารณาภายใน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30 ส.ค. 2562 กรณีเอกสารครบถ้วน)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7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7620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68263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</a:t>
            </a:r>
            <a:r>
              <a:rPr lang="en-US" sz="2000" b="1" dirty="0">
                <a:latin typeface="Tahoma" pitchFamily="34" charset="0"/>
                <a:cs typeface="Tahoma" pitchFamily="34" charset="0"/>
              </a:rPr>
              <a:t>5 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925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sz="925" b="1" kern="1400" dirty="0"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สำนักงานพัฒนาฝีมือแรงงาน 77 แห่ง</a:t>
            </a:r>
            <a:r>
              <a:rPr lang="th-TH" sz="925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925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85813"/>
            <a:ext cx="6919913" cy="714375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5.5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dirty="0" smtClean="0">
                <a:latin typeface="Tahoma" pitchFamily="34" charset="0"/>
                <a:cs typeface="Tahoma" pitchFamily="34" charset="0"/>
              </a:rPr>
              <a:t>ความสำเร็จ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ของการจัดทำมาตรฐานฝีมือแรงงานของผู้ประกอบอาชีพ </a:t>
            </a:r>
            <a:br>
              <a:rPr lang="th-TH" sz="1400" dirty="0">
                <a:latin typeface="Tahoma" pitchFamily="34" charset="0"/>
                <a:cs typeface="Tahoma" pitchFamily="34" charset="0"/>
              </a:rPr>
            </a:br>
            <a:r>
              <a:rPr lang="th-TH" sz="1400" dirty="0">
                <a:latin typeface="Tahoma" pitchFamily="34" charset="0"/>
                <a:cs typeface="Tahoma" pitchFamily="34" charset="0"/>
              </a:rPr>
              <a:t>                  ของสถาบันพัฒนาฝีมือแรงงานและสำนักงานพัฒนาฝีมือแรงงาน</a:t>
            </a: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01600" y="1524000"/>
            <a:ext cx="4392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172603"/>
              </p:ext>
            </p:extLst>
          </p:nvPr>
        </p:nvGraphicFramePr>
        <p:xfrm>
          <a:off x="142875" y="1857375"/>
          <a:ext cx="8466138" cy="218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6138">
                  <a:extLst>
                    <a:ext uri="{9D8B030D-6E8A-4147-A177-3AD203B41FA5}"/>
                  </a:extLst>
                </a:gridCol>
              </a:tblGrid>
              <a:tr h="2181225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ระดับความสำเร็จของการจัดทำมาตรฐานฝีมือแรงงานของผู้ประกอบอาชีพ ของสถาบันพัฒนาฝีมือแรงงานและสำนักงานพัฒนาฝีมือแรงงาน หมายความว่าการดำเนินการจัดทำมาตรฐานฝีมือแรงงานของผู้ประกอบอาชีพของสถาบันพัฒนาฝีมือแรงงาน และสำนักงานพัฒนาฝีมือแรงงาน จำนวน 1 สาขา หรือ 1 ตำแหน่ง นำเสนอผ่านการกลั่นกรองของคณะอนุกรรมการกำหนดมาตรฐานฝีมือแรงงานแห่งชาติที่เกี่ยวข้องกับการรับรองมาตรฐานฝีมือแรงงาน มาตรา 26 และนำเสนอคณะกรรมการส่งเสริมฯ พิจารณาให้ความเห็นชอบ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พิจารณาจากการดำเนินงานที่บรรลุเป้าหมาย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 1 สาขา หรือ 1 ตำแหน่ง </a:t>
                      </a:r>
                      <a:b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</a:br>
                      <a:r>
                        <a:rPr lang="th-TH" sz="10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  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รอบที่ 1 ผลการดำเนินการระหว่างวันที่ 1 ตุลาคม 2561 - 31 มีนาคม 2562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รอบที่ 2 ผลการดำเนินการระหว่างวันที่ 1 เมษายน - 30 กันยายน 2562 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 เจ้าภาพ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กลุ่มงานกำหนดมาตรฐานฝีมือแรงงาน ผู้รับผิดชอบ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นายจิตรพงศ์  พุ่มสะอาด นักวิชาการพัฒนาฝีมือแรงงานชำนาญการพิเศษ และนายบัญชา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พิสุทธิวัฒน์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นักวิชาการพัฒนาฝีมือแรงงาน  โทรศัพท์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0 2643 4987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0 2245 1822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10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 marL="91434" marR="914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79388" y="4195763"/>
            <a:ext cx="4392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000" b="1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057" name="Group 4"/>
          <p:cNvGrpSpPr>
            <a:grpSpLocks/>
          </p:cNvGrpSpPr>
          <p:nvPr/>
        </p:nvGrpSpPr>
        <p:grpSpPr bwMode="auto">
          <a:xfrm>
            <a:off x="1057275" y="4267200"/>
            <a:ext cx="7943850" cy="341313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79750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7693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22"/>
              <a:ext cx="1336600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79750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79750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717632"/>
              </p:ext>
            </p:extLst>
          </p:nvPr>
        </p:nvGraphicFramePr>
        <p:xfrm>
          <a:off x="65088" y="4624388"/>
          <a:ext cx="8936037" cy="1852612"/>
        </p:xfrm>
        <a:graphic>
          <a:graphicData uri="http://schemas.openxmlformats.org/drawingml/2006/table">
            <a:tbl>
              <a:tblPr/>
              <a:tblGrid>
                <a:gridCol w="1152525"/>
                <a:gridCol w="400050"/>
                <a:gridCol w="388937"/>
                <a:gridCol w="368300"/>
                <a:gridCol w="488950"/>
                <a:gridCol w="438150"/>
                <a:gridCol w="1801813"/>
                <a:gridCol w="490537"/>
                <a:gridCol w="388938"/>
                <a:gridCol w="388937"/>
                <a:gridCol w="388938"/>
                <a:gridCol w="388937"/>
                <a:gridCol w="1851025"/>
              </a:tblGrid>
              <a:tr h="702715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ก.พ.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เม.ย.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มิ.ย.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</a:tr>
              <a:tr h="1149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 marT="45736" marB="45736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ร่าง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มาตรฐานฝีมือแรงงานของผู้ประกอบอาชีพ (</a:t>
                      </a:r>
                      <a:r>
                        <a:rPr kumimoji="0" lang="th-TH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ตามรายละเอียดราบการ</a:t>
                      </a:r>
                      <a:r>
                        <a:rPr kumimoji="0" lang="th-TH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ที่แนบ)</a:t>
                      </a:r>
                      <a:endParaRPr kumimoji="0" lang="th-TH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นำมาตรฐานฝีมือแรงงาน เสนอคณะกรรมการส่งเสริมฯ พิจารณาให้ความเห็นชอบ </a:t>
                      </a:r>
                    </a:p>
                  </a:txBody>
                  <a:tcPr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0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t="12169" r="2843"/>
          <a:stretch/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มนมุมสี่เหลี่ยมผืนผ้าด้านทแยงมุม 2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bg1"/>
                </a:solidFill>
              </a:rPr>
              <a:t>รายละเอียดแนบ</a:t>
            </a:r>
          </a:p>
          <a:p>
            <a:pPr algn="ctr"/>
            <a:r>
              <a:rPr lang="th-TH" sz="2800" b="1" dirty="0">
                <a:solidFill>
                  <a:schemeClr val="bg1"/>
                </a:solidFill>
              </a:rPr>
              <a:t>รอบที่ 1 ผลการดำเนินการระหว่างวันที่ 1 ตุลาคม 2561 - 31 มีนาคม 2562</a:t>
            </a:r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367300" y="1524000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64730" y="2233344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9" name="เครื่องหมายบั้ง 8"/>
          <p:cNvSpPr/>
          <p:nvPr/>
        </p:nvSpPr>
        <p:spPr>
          <a:xfrm>
            <a:off x="380999" y="2809550"/>
            <a:ext cx="45719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71079" y="1447800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/>
              <a:t>หน้าปก (ชื่อสาขาอาชีพ และผู้ประกอบกิจการ หรือกลุ่มผู้ประกอบกิจการ) 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1079" y="2165707"/>
            <a:ext cx="7543800" cy="4486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สารบัญ</a:t>
            </a:r>
            <a:endParaRPr lang="en-US" sz="2400" b="1" dirty="0">
              <a:latin typeface="TH SarabunPSK" pitchFamily="34" charset="-34"/>
              <a:ea typeface="Calibri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84779" y="2780013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รายชื่อผู้เชี่ยวชาญที่ร่วมจัดทำมาตรฐานฝีมือแรงงาน</a:t>
            </a:r>
            <a:endParaRPr lang="en-US" sz="2400" b="1" dirty="0">
              <a:latin typeface="TH SarabunPSK" pitchFamily="34" charset="-34"/>
              <a:ea typeface="Calibri"/>
            </a:endParaRPr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381000" y="3543300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4" name="เครื่องหมายบั้ง 13"/>
          <p:cNvSpPr/>
          <p:nvPr/>
        </p:nvSpPr>
        <p:spPr>
          <a:xfrm>
            <a:off x="378430" y="4243225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เครื่องหมายบั้ง 14"/>
          <p:cNvSpPr/>
          <p:nvPr/>
        </p:nvSpPr>
        <p:spPr>
          <a:xfrm>
            <a:off x="398978" y="4859674"/>
            <a:ext cx="45719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084779" y="3467100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latin typeface="TH SarabunPSK" pitchFamily="34" charset="-34"/>
                <a:ea typeface="Calibri"/>
              </a:rPr>
              <a:t>คำจำกัดความของมาตรฐานฝีมือแรงงาน</a:t>
            </a:r>
            <a:endParaRPr lang="th-TH" sz="2400" b="1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1084779" y="4175588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คำจำกัดความของสาขาอาชีพที่กำหนดมาตรฐานฝีมือแรงงาน	</a:t>
            </a:r>
            <a:endParaRPr lang="en-US" sz="2400" b="1" dirty="0">
              <a:latin typeface="TH SarabunPSK" pitchFamily="34" charset="-34"/>
              <a:ea typeface="Calibri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084779" y="4830137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การกำหนดขอบเขตของมาตรฐานฝีมือแรงงาน</a:t>
            </a:r>
            <a:endParaRPr lang="en-US" sz="2400" b="1" dirty="0">
              <a:latin typeface="TH SarabunPSK" pitchFamily="34" charset="-34"/>
              <a:ea typeface="Calibri"/>
            </a:endParaRPr>
          </a:p>
        </p:txBody>
      </p:sp>
      <p:sp>
        <p:nvSpPr>
          <p:cNvPr id="19" name="เครื่องหมายบั้ง 18"/>
          <p:cNvSpPr/>
          <p:nvPr/>
        </p:nvSpPr>
        <p:spPr>
          <a:xfrm>
            <a:off x="381000" y="5579723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เครื่องหมายบั้ง 19"/>
          <p:cNvSpPr/>
          <p:nvPr/>
        </p:nvSpPr>
        <p:spPr>
          <a:xfrm>
            <a:off x="378430" y="6239837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1066800" y="5503523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latin typeface="TH SarabunPSK" pitchFamily="34" charset="-34"/>
                <a:ea typeface="Calibri"/>
              </a:rPr>
              <a:t>คุณสมบัติของผู้ทดสอบมาตรฐานฝีมือแรงงาน</a:t>
            </a:r>
            <a:endParaRPr lang="th-TH" sz="2400" b="1" dirty="0"/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1066800" y="6172200"/>
            <a:ext cx="7543800" cy="533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คุณสมบัติของผู้มีสิทธิเข้ารับการทดสอบมาตรฐานฝีมือแรงงาน 	</a:t>
            </a:r>
            <a:endParaRPr lang="en-US" sz="2400" b="1" dirty="0">
              <a:latin typeface="TH SarabunPSK" pitchFamily="34" charset="-34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97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43000"/>
            <a:ext cx="9169352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มนมุมสี่เหลี่ยมผืนผ้าด้านทแยงมุม 2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prstClr val="white"/>
                </a:solidFill>
              </a:rPr>
              <a:t>รายละเอียด</a:t>
            </a:r>
            <a:r>
              <a:rPr lang="th-TH" sz="2800" b="1" dirty="0" smtClean="0">
                <a:solidFill>
                  <a:prstClr val="white"/>
                </a:solidFill>
              </a:rPr>
              <a:t>แนบ (ต่อ)</a:t>
            </a:r>
            <a:endParaRPr lang="th-TH" sz="2800" b="1" dirty="0">
              <a:solidFill>
                <a:prstClr val="white"/>
              </a:solidFill>
            </a:endParaRPr>
          </a:p>
          <a:p>
            <a:pPr algn="ctr"/>
            <a:r>
              <a:rPr lang="th-TH" sz="2800" b="1" dirty="0">
                <a:solidFill>
                  <a:prstClr val="white"/>
                </a:solidFill>
              </a:rPr>
              <a:t>รอบที่ 1 ผลการดำเนินการระหว่างวันที่ 1 ตุลาคม 2561 - 31 มีนาคม 2562</a:t>
            </a:r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367300" y="1524000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64730" y="2233344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เครื่องหมายบั้ง 8"/>
          <p:cNvSpPr/>
          <p:nvPr/>
        </p:nvSpPr>
        <p:spPr>
          <a:xfrm>
            <a:off x="380999" y="2856213"/>
            <a:ext cx="45719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53100" y="1447800"/>
            <a:ext cx="7543800" cy="533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ea typeface="Calibri"/>
              </a:rPr>
              <a:t>หลักเกณฑ์ที่จะได้รับหนังสือรับรองผู้ผ่านการทดสอบมาตรฐานฝีมือแรงงาน</a:t>
            </a:r>
            <a:endParaRPr lang="th-TH" sz="2400" b="1" dirty="0">
              <a:solidFill>
                <a:prstClr val="black"/>
              </a:solidFill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53100" y="2165707"/>
            <a:ext cx="7543800" cy="4486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ข้อกำหนดการทดสอบมาตรฐานฝีมือแรงงาน</a:t>
            </a:r>
            <a:endParaRPr lang="en-US" sz="2400" b="1" dirty="0">
              <a:solidFill>
                <a:prstClr val="black"/>
              </a:solidFill>
              <a:latin typeface="TH SarabunPSK" pitchFamily="34" charset="-34"/>
              <a:ea typeface="Calibri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66800" y="2780013"/>
            <a:ext cx="7543800" cy="533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ลักษณะการทดสอบมาตรฐานฝีมือแรงงาน</a:t>
            </a:r>
            <a:endParaRPr lang="en-US" sz="2400" b="1" dirty="0">
              <a:solidFill>
                <a:prstClr val="black"/>
              </a:solidFill>
              <a:latin typeface="TH SarabunPSK" pitchFamily="34" charset="-34"/>
              <a:ea typeface="Calibri"/>
            </a:endParaRPr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381000" y="3543300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4" name="เครื่องหมายบั้ง 13"/>
          <p:cNvSpPr/>
          <p:nvPr/>
        </p:nvSpPr>
        <p:spPr>
          <a:xfrm>
            <a:off x="378430" y="4243225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066800" y="3467100"/>
            <a:ext cx="7543800" cy="533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latin typeface="TH SarabunPSK" pitchFamily="34" charset="-34"/>
                <a:ea typeface="Calibri"/>
              </a:rPr>
              <a:t>แบบทดสอบมาตรฐานฝีมือแรงงาน ภาคความรู้ พร้อมเฉลย</a:t>
            </a:r>
            <a:endParaRPr lang="th-TH" sz="2400" b="1" dirty="0">
              <a:solidFill>
                <a:prstClr val="black"/>
              </a:solidFill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1066800" y="4175588"/>
            <a:ext cx="7543800" cy="16918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tabLst>
                <a:tab pos="540385" algn="l"/>
              </a:tabLst>
            </a:pPr>
            <a:r>
              <a:rPr lang="th-TH" sz="2400" b="1" dirty="0">
                <a:latin typeface="TH SarabunPSK" pitchFamily="34" charset="-34"/>
                <a:ea typeface="Calibri"/>
              </a:rPr>
              <a:t>รายการอื่นๆ </a:t>
            </a:r>
            <a:r>
              <a:rPr lang="th-TH" sz="2400" b="1" dirty="0" smtClean="0">
                <a:latin typeface="TH SarabunPSK" pitchFamily="34" charset="-34"/>
                <a:ea typeface="Calibri"/>
              </a:rPr>
              <a:t>ดังนี้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</a:rPr>
              <a:t>	</a:t>
            </a:r>
          </a:p>
          <a:p>
            <a:pPr lvl="0">
              <a:tabLst>
                <a:tab pos="540385" algn="l"/>
                <a:tab pos="5220970" algn="l"/>
              </a:tabLst>
            </a:pP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   1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. บัญชีวิเคราะห์งานหลัก งานย่อย และขั้นตอนการปฏิบัติงาน </a:t>
            </a:r>
          </a:p>
          <a:p>
            <a:pPr lvl="0">
              <a:tabLst>
                <a:tab pos="540385" algn="l"/>
                <a:tab pos="5220970" algn="l"/>
              </a:tabLst>
            </a:pP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   2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.  ตารางแสดงน้ำหนักข้อสอบ </a:t>
            </a:r>
          </a:p>
          <a:p>
            <a:pPr lvl="0">
              <a:tabLst>
                <a:tab pos="540385" algn="l"/>
                <a:tab pos="5220970" algn="l"/>
              </a:tabLst>
            </a:pP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   3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.  สำเนาหนังสือรับรองความเห็นชอบจากสถาน</a:t>
            </a: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ประกอบการ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" name="ม้วนกระดาษแนวนอน 3"/>
          <p:cNvSpPr/>
          <p:nvPr/>
        </p:nvSpPr>
        <p:spPr>
          <a:xfrm>
            <a:off x="457200" y="5943600"/>
            <a:ext cx="2209800" cy="83820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u="sng" dirty="0">
                <a:solidFill>
                  <a:schemeClr val="bg1"/>
                </a:solidFill>
                <a:latin typeface="TH SarabunPSK" pitchFamily="34" charset="-34"/>
                <a:ea typeface="Calibri"/>
              </a:rPr>
              <a:t>หมายเหตุ</a:t>
            </a:r>
            <a:endParaRPr lang="th-TH" sz="3200" dirty="0">
              <a:solidFill>
                <a:schemeClr val="bg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819400" y="6019800"/>
            <a:ext cx="5334000" cy="685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 ร่าง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คู่มือดังกล่าวต้องถูกต้องตามรูปแบบการ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จัดทำ 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. ส่งข้อมูลข้างต้นเข้าระบบ </a:t>
            </a:r>
            <a:r>
              <a:rPr lang="en-US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e-SAR 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(วันที่จะแจ้งในภายหลัง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)</a:t>
            </a:r>
            <a:endParaRPr lang="en-US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407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มนมุมสี่เหลี่ยมผืนผ้าด้านทแยงมุม 2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prstClr val="white"/>
                </a:solidFill>
              </a:rPr>
              <a:t>รายละเอียด</a:t>
            </a:r>
            <a:r>
              <a:rPr lang="th-TH" sz="2800" b="1" dirty="0" smtClean="0">
                <a:solidFill>
                  <a:prstClr val="white"/>
                </a:solidFill>
              </a:rPr>
              <a:t>แนบ (ต่อ)</a:t>
            </a:r>
            <a:endParaRPr lang="th-TH" sz="2800" b="1" dirty="0">
              <a:solidFill>
                <a:prstClr val="white"/>
              </a:solidFill>
            </a:endParaRPr>
          </a:p>
          <a:p>
            <a:pPr algn="ctr"/>
            <a:r>
              <a:rPr lang="th-TH" sz="2800" b="1" dirty="0">
                <a:solidFill>
                  <a:prstClr val="white"/>
                </a:solidFill>
              </a:rPr>
              <a:t>รอบที่ 2 ผลการดำเนินการระหว่างวันที่ 1 เมษายน 2562 - 30 กันยายน 2562</a:t>
            </a:r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367300" y="1524000"/>
            <a:ext cx="457200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78429" y="3072820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เครื่องหมายบั้ง 8"/>
          <p:cNvSpPr/>
          <p:nvPr/>
        </p:nvSpPr>
        <p:spPr>
          <a:xfrm>
            <a:off x="385109" y="4053840"/>
            <a:ext cx="45719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53100" y="1447800"/>
            <a:ext cx="7543800" cy="533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prstClr val="black"/>
                </a:solidFill>
                <a:ea typeface="Calibri"/>
              </a:rPr>
              <a:t>มาตรฐานฝีมือแรงงานของผู้ประกอบอาชีพ ตามมาตรา 26 จำนวน 2 เล่ม </a:t>
            </a:r>
            <a:endParaRPr lang="th-TH" sz="2400" b="1" dirty="0">
              <a:solidFill>
                <a:prstClr val="black"/>
              </a:solidFill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59950" y="3066261"/>
            <a:ext cx="7543800" cy="5774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tabLst>
                <a:tab pos="54038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</a:rPr>
              <a:t>สำเนาหนังสือรับรองความเห็นชอบจากสถานประกอบการ</a:t>
            </a:r>
            <a:endParaRPr lang="en-US" sz="2400" b="1" dirty="0">
              <a:solidFill>
                <a:prstClr val="black"/>
              </a:solidFill>
              <a:latin typeface="TH SarabunPSK" pitchFamily="34" charset="-34"/>
              <a:ea typeface="Calibri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73650" y="3808482"/>
            <a:ext cx="7530100" cy="1106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tabLst>
                <a:tab pos="54038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ea typeface="Calibri"/>
              </a:rPr>
              <a:t>คำขอรับรองเพื่อเสนอคณะกรรมการส่งเสริมการพัฒนาฝีมือแรงงานพิจารณาให้ความเห็นชอบ</a:t>
            </a:r>
            <a:endParaRPr lang="en-US" sz="2400" b="1" dirty="0">
              <a:solidFill>
                <a:prstClr val="black"/>
              </a:solidFill>
              <a:latin typeface="TH SarabunPSK" pitchFamily="34" charset="-34"/>
              <a:ea typeface="Calibri"/>
            </a:endParaRPr>
          </a:p>
        </p:txBody>
      </p:sp>
      <p:sp>
        <p:nvSpPr>
          <p:cNvPr id="4" name="ม้วนกระดาษแนวนอน 3"/>
          <p:cNvSpPr/>
          <p:nvPr/>
        </p:nvSpPr>
        <p:spPr>
          <a:xfrm>
            <a:off x="208052" y="5221840"/>
            <a:ext cx="2209800" cy="83820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u="sng" dirty="0">
                <a:solidFill>
                  <a:prstClr val="white"/>
                </a:solidFill>
                <a:latin typeface="TH SarabunPSK" pitchFamily="34" charset="-34"/>
                <a:ea typeface="Calibri"/>
              </a:rPr>
              <a:t>หมายเหตุ</a:t>
            </a:r>
            <a:endParaRPr lang="th-TH" sz="3200" dirty="0">
              <a:solidFill>
                <a:prstClr val="white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590800" y="5221840"/>
            <a:ext cx="6158500" cy="7810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 คู่มือ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ดังกล่าวต้องถูกต้องตามรูปแบบการ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จัดทำ </a:t>
            </a:r>
          </a:p>
          <a:p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. ส่งข้อมูลข้างต้นเข้าระบบ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e-SAR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(วันที่จะแจ้งในภายหลัง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)</a:t>
            </a:r>
            <a:endParaRPr lang="en-US" sz="2000" dirty="0">
              <a:solidFill>
                <a:prstClr val="black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380999" y="2286000"/>
            <a:ext cx="459769" cy="381000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059950" y="2187753"/>
            <a:ext cx="7543800" cy="7078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tabLst>
                <a:tab pos="540385" algn="l"/>
              </a:tabLst>
            </a:pP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ea typeface="Calibri"/>
              </a:rPr>
              <a:t>รายงานการประชุมคณะอนุกรรมการกำหนดมาตรฐานฝีมือแรงงานแห่งชาติในสาขาอาชีพที่เกี่ยวข้องกับการรับรองมาตรฐานฝีมือแรงงานตามมาตรา 26</a:t>
            </a:r>
            <a:endParaRPr lang="en-US" sz="2400" b="1" dirty="0">
              <a:solidFill>
                <a:prstClr val="black"/>
              </a:solidFill>
              <a:latin typeface="TH SarabunPSK" pitchFamily="34" charset="-34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5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4713"/>
            <a:ext cx="9144000" cy="598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3"/>
          <p:cNvSpPr/>
          <p:nvPr/>
        </p:nvSpPr>
        <p:spPr bwMode="gray">
          <a:xfrm>
            <a:off x="586740" y="0"/>
            <a:ext cx="8557260" cy="844233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  <a:defRPr/>
            </a:pPr>
            <a:r>
              <a:rPr lang="th-TH" sz="2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ตัวชี้วัด </a:t>
            </a:r>
            <a:r>
              <a:rPr lang="th-TH" sz="2400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5.6 </a:t>
            </a:r>
            <a:r>
              <a:rPr lang="th-TH" sz="2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</a:rPr>
              <a:t>: ความสำเร็จของการดำเนินงานตามระบบประกันคุณภาพการทดสอบมาตรฐานฝีมือแรงงานแห่งชาติ</a:t>
            </a:r>
          </a:p>
        </p:txBody>
      </p:sp>
      <p:grpSp>
        <p:nvGrpSpPr>
          <p:cNvPr id="4" name="กลุ่ม 3"/>
          <p:cNvGrpSpPr/>
          <p:nvPr/>
        </p:nvGrpSpPr>
        <p:grpSpPr>
          <a:xfrm>
            <a:off x="38100" y="161250"/>
            <a:ext cx="533400" cy="521732"/>
            <a:chOff x="76200" y="1752600"/>
            <a:chExt cx="533400" cy="521732"/>
          </a:xfrm>
        </p:grpSpPr>
        <p:sp>
          <p:nvSpPr>
            <p:cNvPr id="13" name="เครื่องหมายบั้ง 12"/>
            <p:cNvSpPr/>
            <p:nvPr/>
          </p:nvSpPr>
          <p:spPr>
            <a:xfrm>
              <a:off x="76200" y="17526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เครื่องหมายบั้ง 14"/>
            <p:cNvSpPr/>
            <p:nvPr/>
          </p:nvSpPr>
          <p:spPr>
            <a:xfrm>
              <a:off x="228600" y="19050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3" name="Rounded Rectangle 3"/>
          <p:cNvSpPr/>
          <p:nvPr/>
        </p:nvSpPr>
        <p:spPr bwMode="gray">
          <a:xfrm>
            <a:off x="2247900" y="1066800"/>
            <a:ext cx="5105400" cy="6096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600"/>
              </a:spcAft>
            </a:pPr>
            <a:r>
              <a:rPr lang="th-TH" sz="2400" b="1" u="sng" kern="0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Angsana New"/>
              </a:rPr>
              <a:t>เงื่อนไขในการดำเนินงาน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600" dirty="0" smtClean="0">
              <a:solidFill>
                <a:prstClr val="black"/>
              </a:solidFill>
              <a:latin typeface="Tahoma" pitchFamily="34" charset="0"/>
            </a:endParaRPr>
          </a:p>
          <a:p>
            <a:pPr lvl="0">
              <a:defRPr/>
            </a:pPr>
            <a:endParaRPr lang="en-US" sz="1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>
              <a:spcAft>
                <a:spcPts val="600"/>
              </a:spcAft>
            </a:pPr>
            <a:endParaRPr lang="th-TH" sz="2400" b="1" kern="0" dirty="0" smtClean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  <a:p>
            <a:pPr marL="457200" indent="-457200" fontAlgn="base">
              <a:spcAft>
                <a:spcPts val="600"/>
              </a:spcAft>
              <a:buFontTx/>
              <a:buAutoNum type="arabicPeriod"/>
            </a:pPr>
            <a:endParaRPr lang="th-TH" sz="2400" b="1" kern="0" dirty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</p:txBody>
      </p:sp>
      <p:sp>
        <p:nvSpPr>
          <p:cNvPr id="2" name="แผนผังลําดับงาน: กระบวนการที่กำหนดไว้ล่วงหน้า 1"/>
          <p:cNvSpPr/>
          <p:nvPr/>
        </p:nvSpPr>
        <p:spPr>
          <a:xfrm>
            <a:off x="4762500" y="1905000"/>
            <a:ext cx="42672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cs typeface="+mj-cs"/>
              </a:rPr>
              <a:t>สถาบันพัฒนาทรัพยากรมนุษย์สำหรับอุตสาหกรรมบริการ</a:t>
            </a:r>
            <a:r>
              <a:rPr lang="th-TH" sz="2400" b="1" dirty="0" smtClean="0">
                <a:cs typeface="+mj-cs"/>
              </a:rPr>
              <a:t>สุขภาพ</a:t>
            </a:r>
            <a:endParaRPr lang="th-TH" sz="2400" b="1" dirty="0">
              <a:cs typeface="+mj-cs"/>
            </a:endParaRPr>
          </a:p>
        </p:txBody>
      </p:sp>
      <p:sp>
        <p:nvSpPr>
          <p:cNvPr id="9" name="แผนผังลําดับงาน: กระบวนการที่กำหนดไว้ล่วงหน้า 8"/>
          <p:cNvSpPr/>
          <p:nvPr/>
        </p:nvSpPr>
        <p:spPr>
          <a:xfrm>
            <a:off x="152400" y="1905000"/>
            <a:ext cx="4305300" cy="762000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สถาบันพัฒนาฝีมือแรงงาน </a:t>
            </a:r>
          </a:p>
          <a:p>
            <a:pPr algn="ctr"/>
            <a:r>
              <a:rPr lang="th-TH" sz="2400" b="1" dirty="0" smtClean="0"/>
              <a:t>สำนักงานพัฒนาฝีมือแรงงาน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51114" y="2667000"/>
            <a:ext cx="4221480" cy="3505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solidFill>
                  <a:schemeClr val="tx1"/>
                </a:solidFill>
                <a:cs typeface="+mj-cs"/>
              </a:rPr>
              <a:t>การประเมินผลการให้คะแนนจากการดำเนินการทดสอบมาตรฐานฝีมือแรงงาน</a:t>
            </a:r>
            <a:r>
              <a:rPr lang="th-TH" sz="2400" u="sng" dirty="0">
                <a:solidFill>
                  <a:schemeClr val="tx1"/>
                </a:solidFill>
                <a:cs typeface="+mj-cs"/>
              </a:rPr>
              <a:t>แห่งชาติ สาขาช่างไฟฟ้าภายในอาคาร</a:t>
            </a:r>
            <a:r>
              <a:rPr lang="th-TH" sz="2400" dirty="0">
                <a:solidFill>
                  <a:schemeClr val="tx1"/>
                </a:solidFill>
                <a:cs typeface="+mj-cs"/>
              </a:rPr>
              <a:t> ระดับ 1 จำนวน 1 รุ่น และ</a:t>
            </a:r>
            <a:r>
              <a:rPr lang="th-TH" sz="2400" u="sng" dirty="0">
                <a:solidFill>
                  <a:schemeClr val="tx1"/>
                </a:solidFill>
                <a:cs typeface="+mj-cs"/>
              </a:rPr>
              <a:t>สาขาอื่นๆ </a:t>
            </a:r>
            <a:r>
              <a:rPr lang="th-TH" sz="2400" dirty="0">
                <a:solidFill>
                  <a:schemeClr val="tx1"/>
                </a:solidFill>
                <a:cs typeface="+mj-cs"/>
              </a:rPr>
              <a:t>จำนวน 1 รุ่น โดยทำการประเมินตามข้อกำหนด การปฏิบัติงานประกันคุณภาพการทดสอบมาตรฐานฝีมือแรงงานแห่งชาติ ได้ไม่น้อยกว่า 20 ข้อกำหนด และต้องดำเนินการทดสอบภาคความรู้ด้วยระบบ  </a:t>
            </a:r>
            <a:r>
              <a:rPr lang="en-US" sz="2400" dirty="0">
                <a:solidFill>
                  <a:schemeClr val="tx1"/>
                </a:solidFill>
                <a:cs typeface="+mj-cs"/>
              </a:rPr>
              <a:t>e – Testing </a:t>
            </a:r>
            <a:r>
              <a:rPr lang="th-TH" sz="2400" dirty="0">
                <a:solidFill>
                  <a:schemeClr val="tx1"/>
                </a:solidFill>
                <a:cs typeface="+mj-cs"/>
              </a:rPr>
              <a:t>รวมทั้งปี จำนวน 4 รุ่น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762500" y="2743200"/>
            <a:ext cx="4267200" cy="3505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cs typeface="+mj-cs"/>
              </a:rPr>
              <a:t>การประเมินผลการให้คะแนนจากการดำเนินการทดสอบมาตรฐานฝีมือแรงงานแห่งชาติ </a:t>
            </a:r>
            <a:r>
              <a:rPr lang="th-TH" sz="2400" u="sng" dirty="0">
                <a:cs typeface="+mj-cs"/>
              </a:rPr>
              <a:t>สาขาพนักงานนวดไทย </a:t>
            </a:r>
            <a:r>
              <a:rPr lang="th-TH" sz="2400" dirty="0">
                <a:cs typeface="+mj-cs"/>
              </a:rPr>
              <a:t>จำนวน 1 รุ่น และ</a:t>
            </a:r>
            <a:r>
              <a:rPr lang="th-TH" sz="2400" u="sng" dirty="0">
                <a:cs typeface="+mj-cs"/>
              </a:rPr>
              <a:t>สาขาอื่นๆ </a:t>
            </a:r>
            <a:r>
              <a:rPr lang="th-TH" sz="2400" dirty="0">
                <a:cs typeface="+mj-cs"/>
              </a:rPr>
              <a:t>จำนวน 1 รุ่น โดยทำการประเมินตามข้อกำหนดการปฏิบัติงานประกันคุณภาพการทดสอบมาตรฐานฝีมือแรงงานแห่งชาติ ได้ไม่น้อยกว่า 20 ข้อกำหนด และต้องดำเนินการทดสอบภาคความรู้ด้วยระบบ </a:t>
            </a:r>
            <a:r>
              <a:rPr lang="en-US" sz="2400" dirty="0" smtClean="0">
                <a:cs typeface="+mj-cs"/>
              </a:rPr>
              <a:t>e </a:t>
            </a:r>
            <a:r>
              <a:rPr lang="en-US" sz="2400" dirty="0">
                <a:cs typeface="+mj-cs"/>
              </a:rPr>
              <a:t>– </a:t>
            </a:r>
            <a:r>
              <a:rPr lang="en-US" sz="2400" dirty="0" smtClean="0">
                <a:cs typeface="+mj-cs"/>
              </a:rPr>
              <a:t>Testing </a:t>
            </a:r>
            <a:r>
              <a:rPr lang="th-TH" sz="2400" dirty="0">
                <a:cs typeface="+mj-cs"/>
              </a:rPr>
              <a:t>รวมทั้งปี จำนวน 4 </a:t>
            </a:r>
            <a:r>
              <a:rPr lang="th-TH" sz="2400" dirty="0" smtClean="0">
                <a:cs typeface="+mj-cs"/>
              </a:rPr>
              <a:t>รุ่น</a:t>
            </a:r>
            <a:endParaRPr lang="th-TH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733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-10274" y="-76200"/>
            <a:ext cx="9154274" cy="16002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200" b="1" dirty="0" smtClean="0">
                <a:solidFill>
                  <a:schemeClr val="bg1"/>
                </a:solidFill>
              </a:rPr>
              <a:t>กรอบ</a:t>
            </a:r>
            <a:r>
              <a:rPr lang="th-TH" sz="3200" b="1" dirty="0">
                <a:solidFill>
                  <a:schemeClr val="bg1"/>
                </a:solidFill>
              </a:rPr>
              <a:t>การประเมินการปฏิบัติราชการของส่วนราชการระดับหน่วยงาน</a:t>
            </a:r>
            <a:r>
              <a:rPr lang="th-TH" sz="3200" b="1" dirty="0" smtClean="0">
                <a:solidFill>
                  <a:schemeClr val="bg1"/>
                </a:solidFill>
              </a:rPr>
              <a:t>ภายใน </a:t>
            </a:r>
          </a:p>
          <a:p>
            <a:r>
              <a:rPr lang="th-TH" sz="3200" b="1" dirty="0" smtClean="0">
                <a:solidFill>
                  <a:schemeClr val="bg1"/>
                </a:solidFill>
              </a:rPr>
              <a:t>ของสำนักพัฒนามาตรฐานและทดสอบฝีมือแรงงาน</a:t>
            </a:r>
            <a:endParaRPr lang="th-TH" sz="3600" b="1" dirty="0">
              <a:solidFill>
                <a:schemeClr val="bg1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76155" y="1828800"/>
            <a:ext cx="391485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cs typeface="Tahoma" pitchFamily="34" charset="0"/>
              </a:rPr>
              <a:t>ตัวชี้วัด องค์ประกอบที่ 4 </a:t>
            </a:r>
            <a:r>
              <a:rPr lang="en-US" sz="1100" b="1" dirty="0">
                <a:latin typeface="Tahoma" pitchFamily="34" charset="0"/>
                <a:cs typeface="Tahoma" pitchFamily="34" charset="0"/>
              </a:rPr>
              <a:t>Innovation Base </a:t>
            </a:r>
            <a:endParaRPr lang="th-TH" dirty="0"/>
          </a:p>
        </p:txBody>
      </p:sp>
      <p:sp>
        <p:nvSpPr>
          <p:cNvPr id="7" name="Rounded Rectangle 3"/>
          <p:cNvSpPr/>
          <p:nvPr/>
        </p:nvSpPr>
        <p:spPr bwMode="gray">
          <a:xfrm>
            <a:off x="1273279" y="2291850"/>
            <a:ext cx="6653093" cy="45135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6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6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4.2  </a:t>
            </a:r>
            <a:r>
              <a:rPr lang="en-US" sz="16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6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ความสำเร็จของการติดตามผลความพึงพอใจ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67339" y="3048000"/>
            <a:ext cx="393248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cs typeface="Tahoma" pitchFamily="34" charset="0"/>
              </a:rPr>
              <a:t>ตัวชี้วัด องค์ประกอบที่ 5  </a:t>
            </a:r>
            <a:r>
              <a:rPr lang="en-US" sz="1100" b="1" dirty="0">
                <a:latin typeface="Tahoma" pitchFamily="34" charset="0"/>
                <a:cs typeface="Tahoma" pitchFamily="34" charset="0"/>
              </a:rPr>
              <a:t>Potential Based </a:t>
            </a:r>
            <a:endParaRPr lang="th-TH" dirty="0"/>
          </a:p>
        </p:txBody>
      </p:sp>
      <p:sp>
        <p:nvSpPr>
          <p:cNvPr id="9" name="Rounded Rectangle 3"/>
          <p:cNvSpPr/>
          <p:nvPr/>
        </p:nvSpPr>
        <p:spPr bwMode="gray">
          <a:xfrm>
            <a:off x="1205474" y="4289509"/>
            <a:ext cx="7601299" cy="719142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5.4 </a:t>
            </a: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ความสำเร็จของการดำเนินการขอรับเครื่องหมายมาตรฐาน</a:t>
            </a:r>
            <a:r>
              <a:rPr lang="th-TH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ฝีมือแรงงานแห่งชาติ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ของสถานประกอบกิจการ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</p:txBody>
      </p:sp>
      <p:sp>
        <p:nvSpPr>
          <p:cNvPr id="10" name="Rounded Rectangle 3"/>
          <p:cNvSpPr/>
          <p:nvPr/>
        </p:nvSpPr>
        <p:spPr bwMode="gray">
          <a:xfrm>
            <a:off x="1161702" y="5943600"/>
            <a:ext cx="7601298" cy="7620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  <a:tabLst>
                <a:tab pos="804858" algn="l"/>
              </a:tabLs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5.6 </a:t>
            </a: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</a:t>
            </a:r>
            <a:r>
              <a:rPr lang="th-TH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ของการดำเนินงานตามระบบประกันคุณภาพการทดสอบ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มาตรฐาน</a:t>
            </a:r>
          </a:p>
          <a:p>
            <a:pPr fontAlgn="base">
              <a:spcAft>
                <a:spcPts val="600"/>
              </a:spcAft>
              <a:tabLst>
                <a:tab pos="804858" algn="l"/>
              </a:tabLst>
            </a:pPr>
            <a:r>
              <a:rPr lang="th-TH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ฝีมือแรงงาน</a:t>
            </a:r>
            <a:r>
              <a:rPr lang="th-TH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แห่งชาติ</a:t>
            </a:r>
          </a:p>
        </p:txBody>
      </p:sp>
      <p:sp>
        <p:nvSpPr>
          <p:cNvPr id="11" name="Rounded Rectangle 3"/>
          <p:cNvSpPr/>
          <p:nvPr/>
        </p:nvSpPr>
        <p:spPr bwMode="gray">
          <a:xfrm>
            <a:off x="1143000" y="5111929"/>
            <a:ext cx="7620000" cy="7143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5.5 </a:t>
            </a:r>
            <a:r>
              <a:rPr lang="en-US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ความสำเร็จ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ของการจัดทำมาตรฐานฝีมือแรงงานของผู้ประกอบอาชีพ </a:t>
            </a:r>
            <a:br>
              <a:rPr lang="th-TH" sz="1400" b="1" dirty="0">
                <a:latin typeface="Tahoma" pitchFamily="34" charset="0"/>
                <a:cs typeface="Tahoma" pitchFamily="34" charset="0"/>
              </a:rPr>
            </a:br>
            <a:r>
              <a:rPr lang="th-TH" sz="1400" b="1" dirty="0">
                <a:latin typeface="Tahoma" pitchFamily="34" charset="0"/>
                <a:cs typeface="Tahoma" pitchFamily="34" charset="0"/>
              </a:rPr>
              <a:t>                 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  ของ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สถาบันพัฒนาฝีมือแรงงานและสำนักงานพัฒนาฝีมือแรงงาน</a:t>
            </a:r>
            <a:endParaRPr lang="th-TH" sz="14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ounded Rectangle 3"/>
          <p:cNvSpPr/>
          <p:nvPr/>
        </p:nvSpPr>
        <p:spPr bwMode="gray">
          <a:xfrm>
            <a:off x="1143000" y="3461469"/>
            <a:ext cx="7620000" cy="71438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5.3 </a:t>
            </a: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ความสำเร็จของการดำเนินการจัดตั้งศูนย์ทดสอบมาตรฐานฝีมือแรงงานแห่งชาติ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ที่ได้รับอนุญาต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</a:p>
          <a:p>
            <a:pPr fontAlgn="base">
              <a:spcAft>
                <a:spcPts val="600"/>
              </a:spcAft>
            </a:pPr>
            <a:r>
              <a:rPr lang="th-TH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</a:t>
            </a:r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76200" y="1752600"/>
            <a:ext cx="381000" cy="3693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4" name="เครื่องหมายบั้ง 13"/>
          <p:cNvSpPr/>
          <p:nvPr/>
        </p:nvSpPr>
        <p:spPr>
          <a:xfrm>
            <a:off x="0" y="2971800"/>
            <a:ext cx="381000" cy="3693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เครื่องหมายบั้ง 14"/>
          <p:cNvSpPr/>
          <p:nvPr/>
        </p:nvSpPr>
        <p:spPr>
          <a:xfrm>
            <a:off x="228600" y="1905000"/>
            <a:ext cx="381000" cy="3693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6" name="เครื่องหมายบั้ง 15"/>
          <p:cNvSpPr/>
          <p:nvPr/>
        </p:nvSpPr>
        <p:spPr>
          <a:xfrm>
            <a:off x="186647" y="3171843"/>
            <a:ext cx="381000" cy="369332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8" name="ลูกศรขวา 17"/>
          <p:cNvSpPr/>
          <p:nvPr/>
        </p:nvSpPr>
        <p:spPr>
          <a:xfrm>
            <a:off x="814949" y="2366768"/>
            <a:ext cx="381000" cy="2722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ลูกศรขวา 18"/>
          <p:cNvSpPr/>
          <p:nvPr/>
        </p:nvSpPr>
        <p:spPr>
          <a:xfrm>
            <a:off x="717639" y="3682526"/>
            <a:ext cx="381000" cy="2722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ลูกศรขวา 19"/>
          <p:cNvSpPr/>
          <p:nvPr/>
        </p:nvSpPr>
        <p:spPr>
          <a:xfrm>
            <a:off x="716128" y="4512948"/>
            <a:ext cx="381000" cy="2722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ลูกศรขวา 20"/>
          <p:cNvSpPr/>
          <p:nvPr/>
        </p:nvSpPr>
        <p:spPr>
          <a:xfrm>
            <a:off x="705158" y="5332983"/>
            <a:ext cx="381000" cy="2722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ลูกศรขวา 21"/>
          <p:cNvSpPr/>
          <p:nvPr/>
        </p:nvSpPr>
        <p:spPr>
          <a:xfrm>
            <a:off x="716128" y="6172200"/>
            <a:ext cx="381000" cy="2722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075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9938" y="76203"/>
            <a:ext cx="773400" cy="8378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938" y="36497"/>
            <a:ext cx="8661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องค์ประกอบที่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Innovation Base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(สถาบันพัฒนาฝีมือแรงงานและสำนักงานพัฒนาฝีมือแรงงาน)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25463" y="704214"/>
            <a:ext cx="8262961" cy="492538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  <a:tabLst>
                <a:tab pos="804858" algn="l"/>
              </a:tabLs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5.6 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ของการดำเนินงานตามระบบประกันคุณภาพการทดสอบมาตรฐานฝีมือแรงงานแห่งชาติ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331" y="1341806"/>
            <a:ext cx="40545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982262"/>
              </p:ext>
            </p:extLst>
          </p:nvPr>
        </p:nvGraphicFramePr>
        <p:xfrm>
          <a:off x="161599" y="1570627"/>
          <a:ext cx="884172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1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11680">
                <a:tc>
                  <a:txBody>
                    <a:bodyPr/>
                    <a:lstStyle/>
                    <a:p>
                      <a:pPr marL="176213" indent="-176213">
                        <a:buAutoNum type="arabicPeriod"/>
                        <a:defRPr/>
                      </a:pPr>
                      <a:r>
                        <a:rPr lang="th-TH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ความสำเร็จของการดำเนินงานระบบประกันคุณภาพการทดสอบมาตรฐานฝีมือแรงงานแห่งชาติ หมายความว่า การดำเนินการทดสอบมาตรฐานฝีมือแรงงานแห่งชาติ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โดยให้ดำเนินการตามระบบการประกันคุณภาพการทดสอบมาตรฐานฝีมือแรงงานแห่งชาติ</a:t>
                      </a:r>
                    </a:p>
                    <a:p>
                      <a:pPr marL="176213" indent="-176213">
                        <a:buAutoNum type="arabicPeriod" startAt="2"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พิจารณาจากการผลการดำเนินงานและวิธีการดำเนินงานการทดสอบมาตรฐานฝีมือแรงงานแห่งชาติ ที่บรรลุเป้าหมายตามภารกิจและวัตถุประสงค์ของโครงการ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ข้อมูล ภายในวันที่ 31 มีนาคม 256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และรอบที่ 2 ข้อมูล ณ วันที่ 30 กันยายน 256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  <a:p>
                      <a:pPr marL="176213" indent="-176213">
                        <a:buAutoNum type="arabicPeriod" startAt="2"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การประเมินผลการให้คะแนนจากการดำเนินการทดสอบมาตรฐานฝีมือแรงงานแห่งชาติ สาขาช่างไฟฟ้าภายในอาคาร ระดับ 1 ดำเนินการทดสอบภาคความรู้ด้วยระบบ 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Testing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ทุก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รุ่นและ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สาขาอื่นอีกอย่างน้อย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สาขา โดยทำการประเมินตามข้อกำหนดการปฏิบัติงานประกันคุณภาพการทดสอบมาตรฐานฝีมือแรงงานแห่งชาติ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สำนักพัฒนามาตรฐานและทดสอบฝีมือแรงงาน กลุ่มงานพัฒนาระบบมาตรฐานฝีมือแรงงาน 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นางสาวปาริชาติ  สิทธิกัน นักวิชาการพัฒนาฝีมือแรงงานชำนาญการ และนายกิตติศักดิ์  แซ่หลี  นักวิชาการพัฒนาฝีมือแรงงานปฏิบัติการ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0 2354 0281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2245 1707-8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703</a:t>
                      </a:r>
                      <a:endParaRPr lang="th-TH" sz="10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4331" y="3563779"/>
            <a:ext cx="40791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955812" y="3652788"/>
            <a:ext cx="8080684" cy="309612"/>
            <a:chOff x="1153093" y="4031945"/>
            <a:chExt cx="7943402" cy="501917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49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18" name="Straight Arrow Connector 34"/>
            <p:cNvCxnSpPr>
              <a:cxnSpLocks/>
            </p:cNvCxnSpPr>
            <p:nvPr/>
          </p:nvCxnSpPr>
          <p:spPr>
            <a:xfrm>
              <a:off x="1991122" y="4349809"/>
              <a:ext cx="498791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349809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8"/>
              <a:ext cx="1336820" cy="49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21" name="Straight Arrow Connector 38"/>
            <p:cNvCxnSpPr>
              <a:cxnSpLocks/>
            </p:cNvCxnSpPr>
            <p:nvPr/>
          </p:nvCxnSpPr>
          <p:spPr>
            <a:xfrm>
              <a:off x="5867318" y="4349809"/>
              <a:ext cx="322917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>
              <a:cxnSpLocks/>
            </p:cNvCxnSpPr>
            <p:nvPr/>
          </p:nvCxnSpPr>
          <p:spPr>
            <a:xfrm flipH="1">
              <a:off x="2548430" y="4349809"/>
              <a:ext cx="296448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572827"/>
              </p:ext>
            </p:extLst>
          </p:nvPr>
        </p:nvGraphicFramePr>
        <p:xfrm>
          <a:off x="153945" y="4007521"/>
          <a:ext cx="8882551" cy="2658545"/>
        </p:xfrm>
        <a:graphic>
          <a:graphicData uri="http://schemas.openxmlformats.org/drawingml/2006/table">
            <a:tbl>
              <a:tblPr firstRow="1"/>
              <a:tblGrid>
                <a:gridCol w="8639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16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16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3981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5169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96947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2053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</a:t>
                      </a: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013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การประเมินผลการให้คะแนนจากการดำเนินการทดสอบมาตรฐานฝีมือแรงงานแห่งชาติ สาขาช่างไฟฟ้าภายในอาคาร ระดับ 1 จำนวน </a:t>
                      </a:r>
                      <a:r>
                        <a:rPr lang="en-US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รุ่น และสาขาอื่นอีกจำนวน </a:t>
                      </a:r>
                      <a:r>
                        <a:rPr lang="en-US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รุ่น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โดยทำการประเมินตามข้อกำหนด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การปฏิบัติงานประกันคุณภาพการทดสอบมาตรฐานฝีมือแรงงานแห่งชาติ ได้ไม่น้อยกว่า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ข้อกำหนด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และต้องดำเนินการทดสอบภาคความรู้ด้วยระบบ </a:t>
                      </a:r>
                      <a:b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– Testing</a:t>
                      </a:r>
                      <a:endParaRPr lang="th-TH" sz="900" b="0" kern="1200" spc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การประเมินผลการให้คะแนนจากการดำเนินการทดสอบมาตรฐานฝีมือแรงงานแห่งชาติ สาขาช่างไฟฟ้าภายในอาคาร ระดับ 1 จำนวน </a:t>
                      </a:r>
                      <a:r>
                        <a:rPr lang="en-US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รุ่น และสาขาอื่นอีกจำนวน </a:t>
                      </a:r>
                      <a:r>
                        <a:rPr lang="en-US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sz="900" b="0" kern="1200" spc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รุ่น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โดยทำการประเมินตามข้อกำหนด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การปฏิบัติงานประกันคุณภาพการทดสอบมาตรฐานฝีมือแรงงานแห่งชาติ ได้ไม่น้อยกว่า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ข้อกำหนด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และต้องดำเนินการทดสอบภาคความรู้ด้วยระบบ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– Testing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ซึ่งต้องไม่ซ้ำกับรอบ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เดือนแรก</a:t>
                      </a:r>
                      <a:endParaRPr lang="th-TH" sz="900" b="0" kern="1200" spc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78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รูปภาพที่เกี่ยวข้อง">
            <a:extLst>
              <a:ext uri="{FF2B5EF4-FFF2-40B4-BE49-F238E27FC236}">
                <a16:creationId xmlns="" xmlns:a16="http://schemas.microsoft.com/office/drawing/2014/main" id="{F3D553A4-3370-4E8B-BD45-CDB667383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9262" y="44624"/>
            <a:ext cx="773400" cy="837851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F62F95F-9124-4135-A378-BE603E954931}"/>
              </a:ext>
            </a:extLst>
          </p:cNvPr>
          <p:cNvSpPr txBox="1"/>
          <p:nvPr/>
        </p:nvSpPr>
        <p:spPr>
          <a:xfrm>
            <a:off x="19646" y="107921"/>
            <a:ext cx="77880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องค์ประกอบที่ </a:t>
            </a:r>
            <a:r>
              <a:rPr lang="th-TH" sz="1600" b="1" kern="1400" dirty="0">
                <a:latin typeface="Tahoma" pitchFamily="34" charset="0"/>
                <a:cs typeface="Tahoma" pitchFamily="34" charset="0"/>
              </a:rPr>
              <a:t>5 </a:t>
            </a:r>
            <a:r>
              <a:rPr lang="en-US" sz="1600" b="1" kern="1400" dirty="0"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2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2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สถาบันพัฒนาทรัพยากรมนุษย์สำหรับอุตสาหกรรมบริการสุขภาพ)</a:t>
            </a:r>
            <a:endParaRPr lang="th-TH" sz="1600" spc="-7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="" xmlns:a16="http://schemas.microsoft.com/office/drawing/2014/main" id="{F4090776-10EF-46C4-9D29-23191AC71038}"/>
              </a:ext>
            </a:extLst>
          </p:cNvPr>
          <p:cNvSpPr/>
          <p:nvPr/>
        </p:nvSpPr>
        <p:spPr bwMode="gray">
          <a:xfrm>
            <a:off x="95588" y="770423"/>
            <a:ext cx="8250107" cy="570345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  <a:tabLst>
                <a:tab pos="804858" algn="l"/>
              </a:tabLs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5.6 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ของการดำเนินงานตามระบบประกันคุณภาพการทดสอบมาตรฐานฝีมือแรงงานแห่งชาติ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840FDDE-227F-4508-AD2B-EDC2AB95D8DF}"/>
              </a:ext>
            </a:extLst>
          </p:cNvPr>
          <p:cNvSpPr txBox="1"/>
          <p:nvPr/>
        </p:nvSpPr>
        <p:spPr>
          <a:xfrm>
            <a:off x="120172" y="1340768"/>
            <a:ext cx="40545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8" name="ตาราง 9">
            <a:extLst>
              <a:ext uri="{FF2B5EF4-FFF2-40B4-BE49-F238E27FC236}">
                <a16:creationId xmlns="" xmlns:a16="http://schemas.microsoft.com/office/drawing/2014/main" id="{EEDE4E3D-1B8D-4DF7-BC68-A1EE2350E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892770"/>
              </p:ext>
            </p:extLst>
          </p:nvPr>
        </p:nvGraphicFramePr>
        <p:xfrm>
          <a:off x="157870" y="1589556"/>
          <a:ext cx="8865958" cy="1763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59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763244">
                <a:tc>
                  <a:txBody>
                    <a:bodyPr/>
                    <a:lstStyle/>
                    <a:p>
                      <a:pPr marL="176213" indent="-176213">
                        <a:buAutoNum type="arabicPeriod"/>
                        <a:defRPr/>
                      </a:pPr>
                      <a:r>
                        <a:rPr lang="th-TH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ความสำเร็จของการดำเนินงานระบบประกันคุณภาพการทดสอบมาตรฐานฝีมือแรงงานแห่งชาติ หมายความว่า การดำเนินการทดสอบมาตรฐานฝีมือแรงงานแห่งชาติ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โดยให้ดำเนินการตามระบบการประกันคุณภาพการทดสอบมาตรฐานฝีมือแรงงานแห่งชาติ</a:t>
                      </a:r>
                    </a:p>
                    <a:p>
                      <a:pPr marL="176213" indent="-176213">
                        <a:buAutoNum type="arabicPeriod" startAt="2"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พิจารณาจากการผลการดำเนินงานและวิธีการดำเนินงานการทดสอบมาตรฐานฝีมือแรงงานแห่งชาติ ที่บรรลุเป้าหมายตามภารกิจและวัตถุประสงค์ของโครงการ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ข้อมูล ภายในวันที่ 31 มีนาคม 256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และรอบที่ 2 ข้อมูล ณ วันที่ 30 กันยายน 256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  <a:p>
                      <a:pPr marL="176213" indent="-176213">
                        <a:buAutoNum type="arabicPeriod" startAt="2"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การประเมินผลการให้คะแนนจากการดำเนินการทดสอบมาตรฐานฝีมือแรงงานแห่งชาติ ดำเนินการทดสอบภาคความรู้ด้วยระบบ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– Testing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ทุกรุ่น อย่างน้อย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สาขา โดยทำการประเมิน</a:t>
                      </a:r>
                      <a:b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ตามข้อกำหนดการปฏิบัติงานประกันคุณภาพการทดสอบมาตรฐานฝีมือแรงงานแห่งชาติ</a:t>
                      </a:r>
                    </a:p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สำนักพัฒนามาตรฐานและทดสอบฝีมือแรงงาน กลุ่มงานพัฒนาระบบมาตรฐานฝีมือแรงงาน 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นางสาวปาริชาติ  สิทธิกัน นักวิชาการพัฒนาฝีมือแรงงานชำนาญการ และนายกิตติศักดิ์  แซ่หลี  นักวิชาการพัฒนาฝีมือแรงงานปฏิบัติการ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0 2354 0281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2245 1707-8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703</a:t>
                      </a:r>
                      <a:endParaRPr lang="th-TH" sz="10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FB0D37E-9213-4BE2-A01B-8D05D454D413}"/>
              </a:ext>
            </a:extLst>
          </p:cNvPr>
          <p:cNvSpPr txBox="1"/>
          <p:nvPr/>
        </p:nvSpPr>
        <p:spPr>
          <a:xfrm>
            <a:off x="76200" y="3429000"/>
            <a:ext cx="40791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="" xmlns:a16="http://schemas.microsoft.com/office/drawing/2014/main" id="{24ACF2F0-4A12-4519-BD7C-93ABB84A524E}"/>
              </a:ext>
            </a:extLst>
          </p:cNvPr>
          <p:cNvGrpSpPr/>
          <p:nvPr/>
        </p:nvGrpSpPr>
        <p:grpSpPr>
          <a:xfrm>
            <a:off x="1001527" y="3472209"/>
            <a:ext cx="8022301" cy="375679"/>
            <a:chOff x="1153093" y="4031945"/>
            <a:chExt cx="7943402" cy="341526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1F7D89FC-BE54-43B3-82EC-10EC47CAFC69}"/>
                </a:ext>
              </a:extLst>
            </p:cNvPr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12" name="Straight Arrow Connector 34">
              <a:extLst>
                <a:ext uri="{FF2B5EF4-FFF2-40B4-BE49-F238E27FC236}">
                  <a16:creationId xmlns="" xmlns:a16="http://schemas.microsoft.com/office/drawing/2014/main" id="{6D569977-A3F0-4F88-BC53-BCE493D102F6}"/>
                </a:ext>
              </a:extLst>
            </p:cNvPr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35">
              <a:extLst>
                <a:ext uri="{FF2B5EF4-FFF2-40B4-BE49-F238E27FC236}">
                  <a16:creationId xmlns="" xmlns:a16="http://schemas.microsoft.com/office/drawing/2014/main" id="{FC4EBC50-867E-4677-AED9-081D4F719EF1}"/>
                </a:ext>
              </a:extLst>
            </p:cNvPr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0A1AA670-FD4A-4506-B80C-575EBF71FF39}"/>
                </a:ext>
              </a:extLst>
            </p:cNvPr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15" name="Straight Arrow Connector 38">
              <a:extLst>
                <a:ext uri="{FF2B5EF4-FFF2-40B4-BE49-F238E27FC236}">
                  <a16:creationId xmlns="" xmlns:a16="http://schemas.microsoft.com/office/drawing/2014/main" id="{620E4061-FEBA-4F15-B5DE-C192C984108F}"/>
                </a:ext>
              </a:extLst>
            </p:cNvPr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52">
              <a:extLst>
                <a:ext uri="{FF2B5EF4-FFF2-40B4-BE49-F238E27FC236}">
                  <a16:creationId xmlns="" xmlns:a16="http://schemas.microsoft.com/office/drawing/2014/main" id="{F309B7E5-02B0-4C56-94B7-601CF2C96A86}"/>
                </a:ext>
              </a:extLst>
            </p:cNvPr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Table 51">
            <a:extLst>
              <a:ext uri="{FF2B5EF4-FFF2-40B4-BE49-F238E27FC236}">
                <a16:creationId xmlns="" xmlns:a16="http://schemas.microsoft.com/office/drawing/2014/main" id="{3470E652-E46D-4CE7-9E2B-7467CCCF4E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335374"/>
              </p:ext>
            </p:extLst>
          </p:nvPr>
        </p:nvGraphicFramePr>
        <p:xfrm>
          <a:off x="31033" y="3912096"/>
          <a:ext cx="9077471" cy="2869704"/>
        </p:xfrm>
        <a:graphic>
          <a:graphicData uri="http://schemas.openxmlformats.org/drawingml/2006/table">
            <a:tbl>
              <a:tblPr firstRow="1"/>
              <a:tblGrid>
                <a:gridCol w="846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00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00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041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6008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3209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32552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61895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0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10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0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</a:t>
                      </a: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0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ก.ย. (12 เดือน)</a:t>
                      </a:r>
                      <a:endParaRPr lang="en-US" sz="10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07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</a:t>
                      </a:r>
                      <a:endParaRPr lang="th-TH" sz="8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แห่งชาติ สาขาพนักงานนวดไทย จำนวน 1 รุ่น</a:t>
                      </a:r>
                      <a:r>
                        <a:rPr lang="th-TH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และสาขาอื่นๆ จำนวน 1 รุ่น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ทำการประเมินตามข้อกำหนดการปฏิบัติงานประกันคุณภาพการทดสอบมาตรฐานฝีมือแรงงานแห่งชาติ ได้ไม่น้อยกว่า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ข้อกำหนด และต้องดำเนินการทดสอบภาคความรู้ด้วยระบบ </a:t>
                      </a:r>
                      <a:b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– Testing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การประเมินผลการให้คะแนนจากการดำเนินการทดสอบมาตรฐานฝีมือแรงงานแห่งชาติ สาขาพนักงานนวดไทย จำนวน 1 รุ่น และสาขาอื่นๆ จำนวน 1 รุ่น โดยทำการประเมินตามข้อกำหนดการปฏิบัติงานประกันคุณภาพการทดสอบมาตรฐานฝีมือแรงงานแห่งชาติ ได้ไม่น้อยกว่า 20 ข้อกำหนด และต้องดำเนินการทดสอบภาคความรู้ด้วยระบบ </a:t>
                      </a:r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– Testing</a:t>
                      </a:r>
                      <a:r>
                        <a:rPr lang="th-TH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ซึ่ง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ต้องไม่ซ้ำกับรอบ 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เดือนแรก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28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0" y="0"/>
            <a:ext cx="9144000" cy="10668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prstClr val="white"/>
                </a:solidFill>
              </a:rPr>
              <a:t>ข้อกำหนดตามระบบประกันคุณภาพการทดสอบมาตรฐานฝีมือแรงงานแห่งชาติ</a:t>
            </a:r>
            <a:endParaRPr lang="th-TH" sz="2800" b="1" dirty="0">
              <a:solidFill>
                <a:prstClr val="white"/>
              </a:solidFill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190266"/>
              </p:ext>
            </p:extLst>
          </p:nvPr>
        </p:nvGraphicFramePr>
        <p:xfrm>
          <a:off x="0" y="1219201"/>
          <a:ext cx="9144000" cy="56121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8477"/>
                <a:gridCol w="5676557"/>
                <a:gridCol w="2758966"/>
              </a:tblGrid>
              <a:tr h="30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ข้อ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รายการ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แบบฟอร์ม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1228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จัดทำคำสั่งการมอบหมายหน้าที่ความรับผิดชอบของตำแหน่งที่เกี่ยวข้องในการทดสอบมาตรฐานฝีมือแรงงานภายใต้ </a:t>
                      </a:r>
                      <a:r>
                        <a:rPr lang="th-TH" sz="1800" dirty="0" err="1">
                          <a:effectLst/>
                        </a:rPr>
                        <a:t>สพร</a:t>
                      </a:r>
                      <a:r>
                        <a:rPr lang="th-TH" sz="1800" dirty="0">
                          <a:effectLst/>
                        </a:rPr>
                        <a:t>./</a:t>
                      </a:r>
                      <a:r>
                        <a:rPr lang="th-TH" sz="1800" dirty="0" err="1">
                          <a:effectLst/>
                        </a:rPr>
                        <a:t>สนพ</a:t>
                      </a:r>
                      <a:r>
                        <a:rPr lang="th-TH" sz="1800" dirty="0">
                          <a:effectLst/>
                        </a:rPr>
                        <a:t>. และ ผอ.หน่วยงาน ลงนามเรียบร้อยแล้ว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http://www.dsd.go.th</a:t>
                      </a:r>
                      <a:r>
                        <a:rPr lang="en-US" sz="1800" dirty="0" smtClean="0">
                          <a:effectLst/>
                        </a:rPr>
                        <a:t>/</a:t>
                      </a:r>
                      <a:br>
                        <a:rPr lang="en-US" sz="1800" dirty="0" smtClean="0">
                          <a:effectLst/>
                        </a:rPr>
                      </a:br>
                      <a:r>
                        <a:rPr lang="en-US" sz="1800" dirty="0" smtClean="0">
                          <a:effectLst/>
                        </a:rPr>
                        <a:t>standard/</a:t>
                      </a:r>
                      <a:r>
                        <a:rPr lang="th-TH" sz="1800" dirty="0">
                          <a:effectLst/>
                        </a:rPr>
                        <a:t>มาตรฐานฝีมือแรงงาน=</a:t>
                      </a:r>
                      <a:r>
                        <a:rPr lang="en-US" sz="1800" dirty="0">
                          <a:effectLst/>
                        </a:rPr>
                        <a:t>&gt;</a:t>
                      </a:r>
                      <a:r>
                        <a:rPr lang="th-TH" sz="1800" dirty="0">
                          <a:effectLst/>
                        </a:rPr>
                        <a:t>ประกันคุณภาพการทดสอบ=</a:t>
                      </a:r>
                      <a:r>
                        <a:rPr lang="en-US" sz="1800" dirty="0">
                          <a:effectLst/>
                        </a:rPr>
                        <a:t>&gt;</a:t>
                      </a:r>
                      <a:r>
                        <a:rPr lang="th-TH" sz="1800" dirty="0">
                          <a:effectLst/>
                        </a:rPr>
                        <a:t>คำสั่งมอบหมายหน้าที่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409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2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จัดให้ผู้เกี่ยวข้องทุกตำแหน่งงานลงนามในสัญญารักษาความลับ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F-SDD-</a:t>
                      </a:r>
                      <a:r>
                        <a:rPr lang="th-TH" sz="2400" b="1" dirty="0">
                          <a:effectLst/>
                        </a:rPr>
                        <a:t>06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409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3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จัดให้ผู้เกี่ยวข้องลงนามในเอกสารแสดงความไม่มีส่วนได้ส่วนเสีย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F-SDD-</a:t>
                      </a:r>
                      <a:r>
                        <a:rPr lang="th-TH" sz="2400" b="1" dirty="0">
                          <a:effectLst/>
                        </a:rPr>
                        <a:t>07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0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4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จัดทำบัญชีรายชื่อผู้ดำเนินการทดสอบ </a:t>
                      </a:r>
                      <a:r>
                        <a:rPr lang="en-US" sz="1800" dirty="0">
                          <a:effectLst/>
                        </a:rPr>
                        <a:t>(</a:t>
                      </a:r>
                      <a:r>
                        <a:rPr lang="th-TH" sz="1800" dirty="0">
                          <a:effectLst/>
                        </a:rPr>
                        <a:t>ศูนย์ทดสอบ)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F-STD 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5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ได้มอบหมายผู้ทำหน้าที่ดูแลคลังข้อสอบในระบบ </a:t>
                      </a:r>
                      <a:r>
                        <a:rPr lang="en-US" sz="1800">
                          <a:effectLst/>
                        </a:rPr>
                        <a:t>E-testing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ตามคำสั่งหน่วยงานข้อ </a:t>
                      </a:r>
                      <a:r>
                        <a:rPr lang="th-TH" sz="20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0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6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จัดให้มีการจัดเก็บข้อสอบให้มีความปลอดภัยและตรวจสอบได้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ตู้เก็บเอกสารมีกุญแจล๊อค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753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7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รับสมัครตามขั้นตอนและใช้แบบรับสมัครตาม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F-SDD-</a:t>
                      </a:r>
                      <a:r>
                        <a:rPr lang="th-TH" sz="2200" b="1" dirty="0">
                          <a:effectLst/>
                        </a:rPr>
                        <a:t>01</a:t>
                      </a:r>
                      <a:endParaRPr lang="en-US" sz="22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614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8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ผู้ควบคุมการทดสอบได้พิจารณาความมีส่วนได้ส่วนเสียระหว่างผู้ทดสอบ กับผู้เข้ารับการทดสอบ ในการสอบแต่ละครั้ง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P-SDD-</a:t>
                      </a:r>
                      <a:r>
                        <a:rPr lang="en-US" sz="1700" dirty="0">
                          <a:effectLst/>
                        </a:rPr>
                        <a:t>09</a:t>
                      </a:r>
                      <a:endParaRPr lang="en-US" sz="17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0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9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ได้ติดรายละเอียดข้อปฏิบัติในการเข้ารับการทดสอบ หน้าห้องสอบ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SD-SDD-02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391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10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แจ้งให้ผู้เข้ารับการทดสอบทราบถึงข้อปฏิบัติในการเข้ารับการทดสอบมาตรฐานฯ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ตามรายละเอียดใน </a:t>
                      </a:r>
                      <a:r>
                        <a:rPr lang="en-US" sz="1800" dirty="0">
                          <a:effectLst/>
                        </a:rPr>
                        <a:t>SD-SDD-</a:t>
                      </a:r>
                      <a:r>
                        <a:rPr lang="th-TH" sz="2200" b="1" dirty="0">
                          <a:effectLst/>
                        </a:rPr>
                        <a:t>02</a:t>
                      </a:r>
                      <a:endParaRPr lang="en-US" sz="22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  <a:tr h="4884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+mj-cs"/>
                        </a:rPr>
                        <a:t>11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จัดให้ผู้เข้ารับการทดสอบลงทะเบียนในแบบลงทะเบียนผู้เข้ารับการทดสอบฯ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F-SDD-</a:t>
                      </a:r>
                      <a:r>
                        <a:rPr lang="th-TH" sz="2000" b="1" dirty="0">
                          <a:effectLst/>
                        </a:rPr>
                        <a:t>54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5111" marR="6511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47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948849"/>
              </p:ext>
            </p:extLst>
          </p:nvPr>
        </p:nvGraphicFramePr>
        <p:xfrm>
          <a:off x="37672" y="685800"/>
          <a:ext cx="9106328" cy="6098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"/>
                <a:gridCol w="5753528"/>
                <a:gridCol w="2895600"/>
              </a:tblGrid>
              <a:tr h="226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ข้อ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รายการ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แบบฟอร์ม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52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12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จัดให้ผู้ทดสอบและเจ้าหน้าที่ที่เกี่ยวข้องลงทะเบียนในแบบลงทะเบียนผู้ทดสอบฯ ตาม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cs typeface="+mn-cs"/>
                        </a:rPr>
                        <a:t>F-SDD-</a:t>
                      </a:r>
                      <a:r>
                        <a:rPr lang="th-TH" sz="2400" b="1" dirty="0">
                          <a:effectLst/>
                          <a:cs typeface="+mn-cs"/>
                        </a:rPr>
                        <a:t>55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52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13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ดำเนินการจัดทดสอบมาตรฐานฯ ภาคความรู้ ผ่านระบบ </a:t>
                      </a:r>
                      <a:r>
                        <a:rPr lang="en-US" sz="1800" dirty="0" smtClean="0">
                          <a:effectLst/>
                          <a:cs typeface="+mn-cs"/>
                        </a:rPr>
                        <a:t>E-Testing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คู่มือ </a:t>
                      </a:r>
                      <a:r>
                        <a:rPr lang="en-US" sz="1800">
                          <a:effectLst/>
                          <a:cs typeface="+mn-cs"/>
                        </a:rPr>
                        <a:t>WI-SDD-04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29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14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ตรวจสอบวัสดุ เครื่องมือ อุปกรณ์ เอกสาร สถานที่ และสภาพแวดล้อม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cs typeface="+mn-cs"/>
                        </a:rPr>
                        <a:t>F-SDD-</a:t>
                      </a:r>
                      <a:r>
                        <a:rPr lang="th-TH" sz="2400" b="1" dirty="0">
                          <a:effectLst/>
                          <a:cs typeface="+mn-cs"/>
                        </a:rPr>
                        <a:t>56-58 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226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จัดให้ผู้เข้ารับการทดสอบเบิกวัสดุตาม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ตัวอย่าง ตามแบบ </a:t>
                      </a:r>
                      <a:r>
                        <a:rPr lang="en-US" sz="1800">
                          <a:effectLst/>
                          <a:cs typeface="+mn-cs"/>
                        </a:rPr>
                        <a:t>F-SDD-70</a:t>
                      </a:r>
                      <a:r>
                        <a:rPr lang="th-TH" sz="1800">
                          <a:effectLst/>
                          <a:cs typeface="+mn-cs"/>
                        </a:rPr>
                        <a:t> 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226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16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ผู้ทดสอบได้ใช้ใบให้คะแนนการทดสอบฯ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ตัวอย่าง ตามแบบ </a:t>
                      </a:r>
                      <a:r>
                        <a:rPr lang="en-US" sz="1800">
                          <a:effectLst/>
                          <a:cs typeface="+mn-cs"/>
                        </a:rPr>
                        <a:t>F-SSD-71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226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17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ผู้ทดสอบได้จัดทำใบสรุปผลคะแนนการทดสอบฯ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ตัวอย่าง ตามแบบ </a:t>
                      </a:r>
                      <a:r>
                        <a:rPr lang="en-US" sz="1800">
                          <a:effectLst/>
                          <a:cs typeface="+mn-cs"/>
                        </a:rPr>
                        <a:t>F-SSD-72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52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18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ผู้ทดสอบได้รวบรวมคะแนนการทดสอบส่งให้ผู้ควบคุมพิจารณาและบันทึกในแบบสรุปผลการทบทวนผลการทดสอบและพิจารณาผล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ตัวอย่าง ตามแบบ </a:t>
                      </a:r>
                      <a:r>
                        <a:rPr lang="en-US" sz="1800">
                          <a:effectLst/>
                          <a:cs typeface="+mn-cs"/>
                        </a:rPr>
                        <a:t>F-SDD-37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52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19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ได้จัดให้ผู้เข้ารับการทดสอบตอบแบบประเมินความพึงพอใจในการให้บริการทดสอบมาตรฐานฝีมือแรงงานแห่งชาติ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cs typeface="+mn-cs"/>
                        </a:rPr>
                        <a:t>F-SDD-50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875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20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ทำการวิเคราะห์หาความน่าเชื่อ เป็นธรรม ความเที่ยงตรงของข้อสอบ อย่างน้อยจำนวน 2 รุ่น (สำหรับรุ่นที่ไม่ได้ทดสอบด้วยระบบ </a:t>
                      </a:r>
                      <a:r>
                        <a:rPr lang="en-US" sz="1800" dirty="0">
                          <a:effectLst/>
                          <a:cs typeface="+mn-cs"/>
                        </a:rPr>
                        <a:t>E-Testing)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cs typeface="+mn-cs"/>
                        </a:rPr>
                        <a:t>http://www.dsd.go.th/standard</a:t>
                      </a:r>
                      <a:r>
                        <a:rPr lang="th-TH" sz="1800" dirty="0">
                          <a:effectLst/>
                          <a:cs typeface="+mn-cs"/>
                        </a:rPr>
                        <a:t>/มาตรฐานฝีมือแรงงาน</a:t>
                      </a:r>
                      <a:r>
                        <a:rPr lang="en-US" sz="1800" dirty="0">
                          <a:effectLst/>
                          <a:cs typeface="+mn-cs"/>
                        </a:rPr>
                        <a:t>=&gt;</a:t>
                      </a:r>
                      <a:r>
                        <a:rPr lang="th-TH" sz="1800" dirty="0">
                          <a:effectLst/>
                          <a:cs typeface="+mn-cs"/>
                        </a:rPr>
                        <a:t>ประกันคุณภาพการทดสอบ</a:t>
                      </a:r>
                      <a:r>
                        <a:rPr lang="en-US" sz="1800" dirty="0">
                          <a:effectLst/>
                          <a:cs typeface="+mn-cs"/>
                        </a:rPr>
                        <a:t>=&gt;</a:t>
                      </a:r>
                      <a:r>
                        <a:rPr lang="th-TH" sz="1800" dirty="0">
                          <a:effectLst/>
                          <a:cs typeface="+mn-cs"/>
                        </a:rPr>
                        <a:t>การหาน้ำหนักข้อสอบความรู้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452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21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กรณีมารับหนังสือรับรองว่าเป็นผู้ผ่านการทดสอบฯ ด้วยตนเองให้ลงนามในคำรับรองให้ผู้ผ่านการทดสอบ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cs typeface="+mn-cs"/>
                        </a:rPr>
                        <a:t>F-SDD-</a:t>
                      </a:r>
                      <a:r>
                        <a:rPr lang="th-TH" sz="2400" b="1" dirty="0">
                          <a:effectLst/>
                          <a:cs typeface="+mn-cs"/>
                        </a:rPr>
                        <a:t>49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  <a:tr h="679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alibri"/>
                          <a:ea typeface="Calibri"/>
                          <a:cs typeface="+mn-cs"/>
                        </a:rPr>
                        <a:t>22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cs typeface="+mn-cs"/>
                        </a:rPr>
                        <a:t>กรณีให้ผู้อื่นมารับแทน แจ้งให้นำหนังสือมอบอำนาจพร้อมติดอากรแสตมป์ 10 บาท พร้อมกับใบลงนามในคำรับรองผู้ผ่านการทดสอบ จึงสามารถมารับหนังสือรับรอง ฯ แทนได้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cs typeface="+mn-cs"/>
                        </a:rPr>
                        <a:t>F-SDD-</a:t>
                      </a:r>
                      <a:r>
                        <a:rPr lang="th-TH" sz="2400" b="1" dirty="0">
                          <a:effectLst/>
                          <a:cs typeface="+mn-cs"/>
                        </a:rPr>
                        <a:t>02</a:t>
                      </a:r>
                      <a:r>
                        <a:rPr lang="th-TH" sz="1800" dirty="0">
                          <a:effectLst/>
                          <a:cs typeface="+mn-cs"/>
                        </a:rPr>
                        <a:t> และ</a:t>
                      </a:r>
                      <a:r>
                        <a:rPr lang="en-US" sz="1800" dirty="0">
                          <a:effectLst/>
                          <a:cs typeface="+mn-cs"/>
                        </a:rPr>
                        <a:t> F-SDD-49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48789" marR="48789" marT="0" marB="0"/>
                </a:tc>
              </a:tr>
            </a:tbl>
          </a:graphicData>
        </a:graphic>
      </p:graphicFrame>
      <p:sp>
        <p:nvSpPr>
          <p:cNvPr id="6" name="มนมุมสี่เหลี่ยมผืนผ้าด้านทแยงมุม 5"/>
          <p:cNvSpPr/>
          <p:nvPr/>
        </p:nvSpPr>
        <p:spPr>
          <a:xfrm>
            <a:off x="0" y="0"/>
            <a:ext cx="9144000" cy="6096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</a:rPr>
              <a:t>ข้อกำหนดตามระบบประกันคุณภาพการทดสอบมาตรฐานฝีมือแรงงานแห่งชาติ (ต่อ)</a:t>
            </a:r>
            <a:endParaRPr lang="th-TH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0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0" y="2796763"/>
            <a:ext cx="3857625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คิวบ์ 3"/>
          <p:cNvSpPr/>
          <p:nvPr/>
        </p:nvSpPr>
        <p:spPr>
          <a:xfrm>
            <a:off x="609600" y="609600"/>
            <a:ext cx="8001000" cy="167640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ถาม-ตอบ</a:t>
            </a:r>
            <a:endParaRPr lang="th-TH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360" y="3023330"/>
            <a:ext cx="36576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27048"/>
            <a:ext cx="3858802" cy="385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66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ประเด็นคำถาม</a:t>
            </a:r>
            <a:endParaRPr lang="th-TH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76944"/>
              </p:ext>
            </p:extLst>
          </p:nvPr>
        </p:nvGraphicFramePr>
        <p:xfrm>
          <a:off x="152400" y="1219200"/>
          <a:ext cx="8839200" cy="511245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60875"/>
                <a:gridCol w="8178325"/>
              </a:tblGrid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1.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การทดสอบด้วยระบบ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E-Testing 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สามารถทดสอบได้กี่ครั้ง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9993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2.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ถ้ากำลังดำเนินการทดสอบด้วยระบบ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E-Testing 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แล้วข้อสอบมีคำถามหรือคำตอบไม่ถูกต้อง จะต้องดำเนินการอย่างไร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469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3.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การทดสอบมาตรฐานฝีมือแรงงานแห่งชาติ สาขาช่างไฟฟ้าภายในอาคาร ภาคความรู้ </a:t>
                      </a:r>
                      <a:b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ให้ยึดตามเกณฑ์อะไร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4.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การทดสอบภาคความรู้ของศูนย์ทดสอบมาตรฐานฝีมือแรงงานที่ได้รับอนุญาต ต้องทดสอบด้วยระบบ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E-Testing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หรือไม่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591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5.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การเก็บค่าทดสอบของศูนย์ทดสอบมาตรฐานฝีมือแรงงานที่ได้รับอนุญาต เก็บเท่าไร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591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6.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การทดสอบภาคความรู้ ด้วยระบบ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E-Testing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ต้องมีผู้ทดสอบมาตรฐานฯ ครบทั้ง 3 คน หรือไม่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591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7.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การขอรับเงินอุดหนุน กรณี สถานประกอบกิจการมีการทดสอบฯลูกจ้างที่เป็นแรงงานต่างด้าว สามารถเบิกเงินอุดหนุนได้หรือไม่ อย่างไร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591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cs typeface="+mn-cs"/>
                        </a:rPr>
                        <a:t>8.</a:t>
                      </a:r>
                      <a:endParaRPr lang="th-TH" sz="22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การขออนุญาตเป็นศูนย์ทดสอบฯ จำเป็นจะต้องมีผู้ทดสอบ</a:t>
                      </a:r>
                      <a:r>
                        <a:rPr lang="th-TH" sz="22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ที่มี รหัส </a:t>
                      </a:r>
                      <a:r>
                        <a:rPr lang="th-TH" sz="2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มฝร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แล้วหรือไม่</a:t>
                      </a:r>
                      <a:endParaRPr lang="en-US" sz="2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63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4" y="914400"/>
            <a:ext cx="9144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3"/>
          <p:cNvSpPr/>
          <p:nvPr/>
        </p:nvSpPr>
        <p:spPr bwMode="gray">
          <a:xfrm>
            <a:off x="861060" y="24900"/>
            <a:ext cx="8272666" cy="83235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20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20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4.2  </a:t>
            </a:r>
            <a:r>
              <a:rPr lang="en-US" sz="20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ความสำเร็จของการติดตามผลความพึงพอใจ</a:t>
            </a:r>
            <a:endParaRPr lang="th-TH" sz="2000" b="1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76200" y="74414"/>
            <a:ext cx="685800" cy="521732"/>
            <a:chOff x="76200" y="1752600"/>
            <a:chExt cx="533400" cy="521732"/>
          </a:xfrm>
        </p:grpSpPr>
        <p:sp>
          <p:nvSpPr>
            <p:cNvPr id="13" name="เครื่องหมายบั้ง 12"/>
            <p:cNvSpPr/>
            <p:nvPr/>
          </p:nvSpPr>
          <p:spPr>
            <a:xfrm>
              <a:off x="76200" y="17526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เครื่องหมายบั้ง 14"/>
            <p:cNvSpPr/>
            <p:nvPr/>
          </p:nvSpPr>
          <p:spPr>
            <a:xfrm>
              <a:off x="228600" y="1905000"/>
              <a:ext cx="381000" cy="369332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3" name="Rounded Rectangle 3"/>
          <p:cNvSpPr/>
          <p:nvPr/>
        </p:nvSpPr>
        <p:spPr bwMode="gray">
          <a:xfrm>
            <a:off x="401206" y="1371600"/>
            <a:ext cx="8221980" cy="3657600"/>
          </a:xfrm>
          <a:prstGeom prst="roundRect">
            <a:avLst>
              <a:gd name="adj" fmla="val 1949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600"/>
              </a:spcAft>
            </a:pPr>
            <a:r>
              <a:rPr lang="th-TH" sz="2400" b="1" u="sng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เงื่อนไขในการดำเนินงาน</a:t>
            </a:r>
          </a:p>
          <a:p>
            <a:pPr marL="457200" indent="-457200" fontAlgn="base">
              <a:spcAft>
                <a:spcPts val="600"/>
              </a:spcAft>
              <a:buAutoNum type="arabicPeriod"/>
            </a:pPr>
            <a:r>
              <a:rPr lang="th-TH" sz="24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ต้องเป็นการทดสอบมาตรฐานฝีมือแรงงานแห่งชาติแบบปกติ ไม่ใช่รองรับค่าจ่าย</a:t>
            </a:r>
          </a:p>
          <a:p>
            <a:pPr marL="457200" indent="-457200" fontAlgn="base">
              <a:spcAft>
                <a:spcPts val="600"/>
              </a:spcAft>
              <a:buAutoNum type="arabicPeriod"/>
            </a:pPr>
            <a:r>
              <a:rPr lang="th-TH" sz="24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การวัดความพึงพอใจด้านการทดสอบมาตรฐานฯ วัดจากจำนวนผู้ผ่านการทดสอบมาตรฐานฝีมือแรงงานแห่งชาติที่ตอบแบบสอบถาม</a:t>
            </a:r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ผ่าน </a:t>
            </a:r>
            <a:r>
              <a:rPr lang="en-US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Application</a:t>
            </a:r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</a:t>
            </a:r>
            <a:r>
              <a:rPr lang="th-TH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ทาง</a:t>
            </a:r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เว็บไซต์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http://dev.dsd.go.th/~q7/index1.php</a:t>
            </a:r>
            <a:r>
              <a:rPr lang="th-TH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</a:t>
            </a:r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หรือ 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QR 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Code</a:t>
            </a:r>
            <a:r>
              <a:rPr lang="th-TH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+mj-cs"/>
              </a:rPr>
              <a:t> </a:t>
            </a:r>
            <a:r>
              <a:rPr lang="th-TH" sz="24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โดยมีผลความพึงพอใจไม่น้อยกว่าร้อยละ 80 ของผู้ผ่านการทดสอบมาตรฐานฝีมือ</a:t>
            </a:r>
            <a:r>
              <a:rPr lang="th-TH" sz="2400" b="1" kern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แรงงานแห่งชาติ(ระหว่างวันที่ 1 ม.ค. - 30 ก.ย. 62)</a:t>
            </a:r>
          </a:p>
          <a:p>
            <a:pPr marL="457200" indent="-457200" fontAlgn="base">
              <a:spcAft>
                <a:spcPts val="600"/>
              </a:spcAft>
              <a:buAutoNum type="arabicPeriod"/>
            </a:pPr>
            <a:endParaRPr lang="th-TH" sz="2400" b="1" kern="0" dirty="0" smtClean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  <a:p>
            <a:pPr marL="457200" indent="-457200" fontAlgn="base">
              <a:spcAft>
                <a:spcPts val="600"/>
              </a:spcAft>
              <a:buAutoNum type="arabicPeriod"/>
            </a:pPr>
            <a:endParaRPr lang="th-TH" sz="2400" b="1" kern="0" dirty="0">
              <a:solidFill>
                <a:prstClr val="black"/>
              </a:solidFill>
              <a:latin typeface="Tahoma" pitchFamily="34" charset="0"/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55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50" y="85727"/>
            <a:ext cx="855710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4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18900"/>
            <a:ext cx="6653093" cy="358170"/>
          </a:xfrm>
          <a:prstGeom prst="roundRect">
            <a:avLst>
              <a:gd name="adj" fmla="val 19493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4.2 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ความสำเร็จของการติดตามผลความพึงพอใจ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6776" y="967271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45281"/>
              </p:ext>
            </p:extLst>
          </p:nvPr>
        </p:nvGraphicFramePr>
        <p:xfrm>
          <a:off x="152400" y="1186415"/>
          <a:ext cx="8834824" cy="4071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48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35693">
                <a:tc>
                  <a:txBody>
                    <a:bodyPr/>
                    <a:lstStyle/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ความสำเร็จของการติดตามผลความพึงพอใจ คือ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ผลความพึงพอใจด้านการทดสอบมาตรฐานฝีมือแรงงานแห่งชาติ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เพื่อวิเคราะห์และ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ปรับปรุงกระบวนการทำงานในด้านการให้บริการของหน่วยงานให้มีประสิทธิภาพมากยิ่งขึ้น 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พึงพอใจด้านการทดสอบมาตรฐานฝีมือแรงงานแห่งชาติ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พิจารณาจากร้อย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ละของ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จำนวนผู้ตอบแบบสอบถามความพึงพอใจด้านการทดสอบมาตรฐานฝีมือ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แรงงานแห่งชาติ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การตอบแบบสอบถาม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พอใจด้านการทดสอบมาตรฐานฝีมือแรงงานแห่งชาติ ดำเนินการผ่านผ่าน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ทางเว็บไซต์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http://dev.dsd.go.th/~q7/index1.php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หรือ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เงือนไข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กำหนด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ผลการดำเนินการระหว่าง วันที่ 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มกราคม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และรอบที่ 2 ผลการดำเนินการ ระหว่างวันที่ 1 เมษายน - 30 กันยายน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ความพึงพอใจด้านการทดสอบมาตรฐานฯ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นางสาวปาริชาติ  สิทธิกัน และนายกิตติศักดิ์  แซ่หลี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โ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2354 2081</a:t>
                      </a:r>
                      <a:endParaRPr lang="th-TH" sz="900" b="1" strike="noStrike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5693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966" y="5300135"/>
            <a:ext cx="1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99928" y="5334000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961436"/>
              </p:ext>
            </p:extLst>
          </p:nvPr>
        </p:nvGraphicFramePr>
        <p:xfrm>
          <a:off x="68503" y="5715000"/>
          <a:ext cx="9006844" cy="67056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9118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11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ผลความพึงพอใจ                ด้านการทดสอบมาตรฐาน ร้อยละ 80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ผลความพึงพอใจ              ด้านการทดสอบมาตรฐาน ร้อยละ 80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>
            <a:extLst>
              <a:ext uri="{FF2B5EF4-FFF2-40B4-BE49-F238E27FC236}">
                <a16:creationId xmlns:a16="http://schemas.microsoft.com/office/drawing/2014/main" xmlns="" id="{3564FF0D-1E39-4F28-97CE-309F12994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281097"/>
              </p:ext>
            </p:extLst>
          </p:nvPr>
        </p:nvGraphicFramePr>
        <p:xfrm>
          <a:off x="2102595" y="3424310"/>
          <a:ext cx="6714315" cy="613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8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199">
                  <a:extLst>
                    <a:ext uri="{9D8B030D-6E8A-4147-A177-3AD203B41FA5}">
                      <a16:colId xmlns:a16="http://schemas.microsoft.com/office/drawing/2014/main" xmlns="" val="4194204192"/>
                    </a:ext>
                  </a:extLst>
                </a:gridCol>
                <a:gridCol w="4133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0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3592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ร้อยละของการติดตามผลความพึงพอใจด้านการทดสอบมาตรฐาน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จำนวนผู้ผ่านการทดสอบมาตรฐานฯที่ตอบ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แบบสอบถามความพึง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748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จำนวน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ผู้ผ่านการ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ทดสอบ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(ระหว่างวันที่ 1 ม.ค. - 30 ก.ย. 62)</a:t>
                      </a:r>
                    </a:p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7" name="Picture 2">
            <a:extLst>
              <a:ext uri="{FF2B5EF4-FFF2-40B4-BE49-F238E27FC236}">
                <a16:creationId xmlns:a16="http://schemas.microsoft.com/office/drawing/2014/main" xmlns="" id="{56AD2303-5FDE-466E-8589-975E8797BA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13" y="3123456"/>
            <a:ext cx="1844243" cy="1671038"/>
          </a:xfrm>
          <a:prstGeom prst="rect">
            <a:avLst/>
          </a:prstGeom>
        </p:spPr>
      </p:pic>
      <p:sp>
        <p:nvSpPr>
          <p:cNvPr id="28" name="TextBox 3">
            <a:extLst>
              <a:ext uri="{FF2B5EF4-FFF2-40B4-BE49-F238E27FC236}">
                <a16:creationId xmlns:a16="http://schemas.microsoft.com/office/drawing/2014/main" xmlns="" id="{ACF1D6E9-A75E-430E-8720-F5B51FA1614F}"/>
              </a:ext>
            </a:extLst>
          </p:cNvPr>
          <p:cNvSpPr txBox="1"/>
          <p:nvPr/>
        </p:nvSpPr>
        <p:spPr>
          <a:xfrm>
            <a:off x="156776" y="4826169"/>
            <a:ext cx="2679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QR Code</a:t>
            </a:r>
          </a:p>
          <a:p>
            <a:r>
              <a:rPr lang="th-TH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แบบประเมินความพึง</a:t>
            </a:r>
            <a:r>
              <a:rPr lang="th-TH" sz="9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พอใจด้านทดสอบมาตรฐาน</a:t>
            </a:r>
            <a:endParaRPr lang="en-US" sz="9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3">
            <a:extLst>
              <a:ext uri="{FF2B5EF4-FFF2-40B4-BE49-F238E27FC236}">
                <a16:creationId xmlns:a16="http://schemas.microsoft.com/office/drawing/2014/main" xmlns="" id="{ACF1D6E9-A75E-430E-8720-F5B51FA1614F}"/>
              </a:ext>
            </a:extLst>
          </p:cNvPr>
          <p:cNvSpPr txBox="1"/>
          <p:nvPr/>
        </p:nvSpPr>
        <p:spPr>
          <a:xfrm>
            <a:off x="3950993" y="2969566"/>
            <a:ext cx="2075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สูตรการคำนวณ</a:t>
            </a:r>
          </a:p>
        </p:txBody>
      </p:sp>
    </p:spTree>
    <p:extLst>
      <p:ext uri="{BB962C8B-B14F-4D97-AF65-F5344CB8AC3E}">
        <p14:creationId xmlns:p14="http://schemas.microsoft.com/office/powerpoint/2010/main" val="23279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1" r="31010" b="3878"/>
          <a:stretch/>
        </p:blipFill>
        <p:spPr bwMode="auto">
          <a:xfrm>
            <a:off x="152400" y="533400"/>
            <a:ext cx="3750205" cy="556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รูปภาพ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32" b="68700"/>
          <a:stretch/>
        </p:blipFill>
        <p:spPr bwMode="auto">
          <a:xfrm>
            <a:off x="3902605" y="914400"/>
            <a:ext cx="5183822" cy="17233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รูปภาพ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16" b="61468"/>
          <a:stretch/>
        </p:blipFill>
        <p:spPr bwMode="auto">
          <a:xfrm>
            <a:off x="3657600" y="3589867"/>
            <a:ext cx="5360141" cy="1905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วงรี 6"/>
          <p:cNvSpPr/>
          <p:nvPr/>
        </p:nvSpPr>
        <p:spPr>
          <a:xfrm>
            <a:off x="152400" y="228600"/>
            <a:ext cx="10668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</a:t>
            </a:r>
            <a:endParaRPr lang="th-TH" sz="4000" dirty="0"/>
          </a:p>
        </p:txBody>
      </p:sp>
      <p:sp>
        <p:nvSpPr>
          <p:cNvPr id="8" name="วงรี 7"/>
          <p:cNvSpPr/>
          <p:nvPr/>
        </p:nvSpPr>
        <p:spPr>
          <a:xfrm>
            <a:off x="8019627" y="2468033"/>
            <a:ext cx="10668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</a:t>
            </a:r>
            <a:endParaRPr lang="th-TH" sz="4000" dirty="0"/>
          </a:p>
        </p:txBody>
      </p:sp>
      <p:sp>
        <p:nvSpPr>
          <p:cNvPr id="9" name="วงรี 8"/>
          <p:cNvSpPr/>
          <p:nvPr/>
        </p:nvSpPr>
        <p:spPr>
          <a:xfrm>
            <a:off x="5715000" y="1676400"/>
            <a:ext cx="10668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</a:t>
            </a:r>
            <a:endParaRPr lang="th-TH" sz="4000" dirty="0"/>
          </a:p>
        </p:txBody>
      </p:sp>
      <p:sp>
        <p:nvSpPr>
          <p:cNvPr id="10" name="วงรี 9"/>
          <p:cNvSpPr/>
          <p:nvPr/>
        </p:nvSpPr>
        <p:spPr>
          <a:xfrm>
            <a:off x="8021548" y="4896276"/>
            <a:ext cx="1066800" cy="8382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endParaRPr lang="th-TH" sz="40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43000" y="304800"/>
            <a:ext cx="39624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/>
              <a:t>คลิกเลือกแบบสอบถามผู้รับการทดสอบมาตรฐาน</a:t>
            </a:r>
            <a:endParaRPr lang="th-TH" sz="2000" b="1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119403" y="2295313"/>
            <a:ext cx="2209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/>
              <a:t>กรอกเลขที่บัตรประชาชน</a:t>
            </a:r>
            <a:endParaRPr lang="th-TH" sz="2000" b="1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162799" y="3058159"/>
            <a:ext cx="1390227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h-TH" sz="2000" b="1" dirty="0" smtClean="0"/>
              <a:t>คลิกปุ่มค้นหา</a:t>
            </a:r>
            <a:endParaRPr lang="th-TH" sz="2000" b="1" dirty="0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657600" y="3962400"/>
            <a:ext cx="3276600" cy="4521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แสดงข้อมูลการทดสอบ</a:t>
            </a:r>
            <a:endParaRPr lang="th-TH" sz="2000" b="1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524499" y="5508416"/>
            <a:ext cx="3276600" cy="58758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คลิกเลือกแบบที่ 1ความพึงพอใจ</a:t>
            </a:r>
            <a:endParaRPr lang="th-TH" sz="2000" b="1" dirty="0"/>
          </a:p>
        </p:txBody>
      </p:sp>
      <p:cxnSp>
        <p:nvCxnSpPr>
          <p:cNvPr id="3" name="ลูกศรเชื่อมต่อแบบตรง 2"/>
          <p:cNvCxnSpPr/>
          <p:nvPr/>
        </p:nvCxnSpPr>
        <p:spPr>
          <a:xfrm>
            <a:off x="2590800" y="914400"/>
            <a:ext cx="0" cy="36279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03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กลุ่ม 9"/>
          <p:cNvGrpSpPr/>
          <p:nvPr/>
        </p:nvGrpSpPr>
        <p:grpSpPr>
          <a:xfrm>
            <a:off x="636481" y="880533"/>
            <a:ext cx="7974119" cy="5791200"/>
            <a:chOff x="534881" y="914400"/>
            <a:chExt cx="7974119" cy="5791200"/>
          </a:xfrm>
        </p:grpSpPr>
        <p:pic>
          <p:nvPicPr>
            <p:cNvPr id="4" name="รูปภาพ 3"/>
            <p:cNvPicPr/>
            <p:nvPr/>
          </p:nvPicPr>
          <p:blipFill rotWithShape="1">
            <a:blip r:embed="rId2"/>
            <a:srcRect r="29812" b="15145"/>
            <a:stretch/>
          </p:blipFill>
          <p:spPr bwMode="auto">
            <a:xfrm>
              <a:off x="534881" y="914400"/>
              <a:ext cx="7974119" cy="5791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สี่เหลี่ยมผืนผ้า 4"/>
            <p:cNvSpPr/>
            <p:nvPr/>
          </p:nvSpPr>
          <p:spPr>
            <a:xfrm>
              <a:off x="2590800" y="2514600"/>
              <a:ext cx="7620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2590800" y="2971800"/>
              <a:ext cx="990600" cy="228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มนมุมสี่เหลี่ยมผืนผ้าด้านทแยงมุม 8"/>
          <p:cNvSpPr/>
          <p:nvPr/>
        </p:nvSpPr>
        <p:spPr>
          <a:xfrm>
            <a:off x="0" y="0"/>
            <a:ext cx="9144000" cy="102870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ตัวอย่างแบบความพึงพอใจการทดสอบมาตรฐานฝีมือแรงงาน</a:t>
            </a:r>
            <a:endParaRPr lang="th-TH" sz="3200" b="1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36481" y="1828800"/>
            <a:ext cx="7669319" cy="2438400"/>
          </a:xfrm>
          <a:prstGeom prst="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471140" y="2362200"/>
            <a:ext cx="352986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/>
              <a:t>ระบบแสดงข้อมูล</a:t>
            </a:r>
            <a:endParaRPr lang="th-TH" sz="3200" dirty="0"/>
          </a:p>
        </p:txBody>
      </p:sp>
      <p:sp>
        <p:nvSpPr>
          <p:cNvPr id="6" name="วงเล็บปีกกาซ้าย 5"/>
          <p:cNvSpPr/>
          <p:nvPr/>
        </p:nvSpPr>
        <p:spPr>
          <a:xfrm>
            <a:off x="4038600" y="2480733"/>
            <a:ext cx="228600" cy="1557867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058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0" y="0"/>
            <a:ext cx="9144000" cy="114300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ตัวอย่างแบบความพึงพอใจการทดสอบมาตรฐานฝีมือแรงงาน(ต่อ)</a:t>
            </a:r>
            <a:endParaRPr lang="th-TH" sz="3200" b="1" dirty="0"/>
          </a:p>
        </p:txBody>
      </p:sp>
      <p:pic>
        <p:nvPicPr>
          <p:cNvPr id="6" name="รูปภาพ 5"/>
          <p:cNvPicPr/>
          <p:nvPr/>
        </p:nvPicPr>
        <p:blipFill rotWithShape="1">
          <a:blip r:embed="rId2"/>
          <a:srcRect t="14467" r="53678" b="27804"/>
          <a:stretch/>
        </p:blipFill>
        <p:spPr bwMode="auto">
          <a:xfrm>
            <a:off x="685800" y="1752600"/>
            <a:ext cx="7772400" cy="457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75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0" y="23972"/>
            <a:ext cx="9144000" cy="1271427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ตัวอย่างแบบความพึงพอใจการทดสอบมาตรฐานฝีมือแรงงาน(ต่อ)</a:t>
            </a:r>
            <a:endParaRPr lang="th-TH" sz="3200" b="1" dirty="0"/>
          </a:p>
        </p:txBody>
      </p:sp>
      <p:grpSp>
        <p:nvGrpSpPr>
          <p:cNvPr id="10" name="กลุ่ม 9"/>
          <p:cNvGrpSpPr/>
          <p:nvPr/>
        </p:nvGrpSpPr>
        <p:grpSpPr>
          <a:xfrm>
            <a:off x="685800" y="1828800"/>
            <a:ext cx="8000999" cy="4724400"/>
            <a:chOff x="685800" y="1828800"/>
            <a:chExt cx="8000999" cy="472440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685800" y="1828800"/>
              <a:ext cx="8000999" cy="4724400"/>
              <a:chOff x="685800" y="1828800"/>
              <a:chExt cx="8000999" cy="4724400"/>
            </a:xfrm>
          </p:grpSpPr>
          <p:pic>
            <p:nvPicPr>
              <p:cNvPr id="5" name="รูปภาพ 4"/>
              <p:cNvPicPr/>
              <p:nvPr/>
            </p:nvPicPr>
            <p:blipFill rotWithShape="1">
              <a:blip r:embed="rId2"/>
              <a:srcRect t="13215" r="40375" b="11528"/>
              <a:stretch/>
            </p:blipFill>
            <p:spPr bwMode="auto">
              <a:xfrm>
                <a:off x="685800" y="1828800"/>
                <a:ext cx="8000999" cy="47244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2" name="สี่เหลี่ยมผืนผ้า 1"/>
              <p:cNvSpPr/>
              <p:nvPr/>
            </p:nvSpPr>
            <p:spPr>
              <a:xfrm>
                <a:off x="2209800" y="3657600"/>
                <a:ext cx="11430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4419600" y="3806575"/>
              <a:ext cx="13716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2819400" y="5867400"/>
              <a:ext cx="13716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6134442" y="5105400"/>
              <a:ext cx="150876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6909371" y="4416175"/>
              <a:ext cx="13716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402637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0" y="0"/>
            <a:ext cx="9144000" cy="121920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ตัวอย่างแบบความพึงพอใจการทดสอบมาตรฐานฝีมือแรงงาน(ต่อ)</a:t>
            </a:r>
            <a:endParaRPr lang="th-TH" sz="3200" b="1" dirty="0"/>
          </a:p>
        </p:txBody>
      </p:sp>
      <p:grpSp>
        <p:nvGrpSpPr>
          <p:cNvPr id="10" name="กลุ่ม 9"/>
          <p:cNvGrpSpPr/>
          <p:nvPr/>
        </p:nvGrpSpPr>
        <p:grpSpPr>
          <a:xfrm>
            <a:off x="560280" y="1752600"/>
            <a:ext cx="8126519" cy="4191000"/>
            <a:chOff x="560280" y="1752600"/>
            <a:chExt cx="8126519" cy="419100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560280" y="1752600"/>
              <a:ext cx="8050319" cy="4191000"/>
              <a:chOff x="560280" y="1752600"/>
              <a:chExt cx="8050319" cy="4191000"/>
            </a:xfrm>
          </p:grpSpPr>
          <p:pic>
            <p:nvPicPr>
              <p:cNvPr id="6" name="รูปภาพ 5"/>
              <p:cNvPicPr/>
              <p:nvPr/>
            </p:nvPicPr>
            <p:blipFill rotWithShape="1">
              <a:blip r:embed="rId2"/>
              <a:srcRect t="18501" r="40375" b="35455"/>
              <a:stretch/>
            </p:blipFill>
            <p:spPr bwMode="auto">
              <a:xfrm>
                <a:off x="560280" y="1752600"/>
                <a:ext cx="8050319" cy="4191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2" name="สี่เหลี่ยมผืนผ้า 1"/>
              <p:cNvSpPr/>
              <p:nvPr/>
            </p:nvSpPr>
            <p:spPr>
              <a:xfrm>
                <a:off x="2362200" y="1828800"/>
                <a:ext cx="1371600" cy="228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5" name="สี่เหลี่ยมผืนผ้า 4"/>
            <p:cNvSpPr/>
            <p:nvPr/>
          </p:nvSpPr>
          <p:spPr>
            <a:xfrm>
              <a:off x="3276600" y="2154911"/>
              <a:ext cx="1981200" cy="251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7010400" y="3100899"/>
              <a:ext cx="1676399" cy="251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6248400" y="4114800"/>
              <a:ext cx="1981200" cy="251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2971800" y="5029200"/>
              <a:ext cx="1981200" cy="2519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8864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3353</Words>
  <Application>Microsoft Office PowerPoint</Application>
  <PresentationFormat>นำเสนอทางหน้าจอ (4:3)</PresentationFormat>
  <Paragraphs>405</Paragraphs>
  <Slides>25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26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ประเด็นคำถาม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Windows User</cp:lastModifiedBy>
  <cp:revision>96</cp:revision>
  <cp:lastPrinted>2018-12-11T01:42:12Z</cp:lastPrinted>
  <dcterms:created xsi:type="dcterms:W3CDTF">2018-11-07T10:13:52Z</dcterms:created>
  <dcterms:modified xsi:type="dcterms:W3CDTF">2018-12-11T05:09:34Z</dcterms:modified>
</cp:coreProperties>
</file>